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74">
          <p15:clr>
            <a:srgbClr val="A4A3A4"/>
          </p15:clr>
        </p15:guide>
        <p15:guide id="3" pos="317">
          <p15:clr>
            <a:srgbClr val="A4A3A4"/>
          </p15:clr>
        </p15:guide>
        <p15:guide id="4" orient="horz" pos="598">
          <p15:clr>
            <a:srgbClr val="A4A3A4"/>
          </p15:clr>
        </p15:guide>
        <p15:guide id="5" orient="horz" pos="303">
          <p15:clr>
            <a:srgbClr val="A4A3A4"/>
          </p15:clr>
        </p15:guide>
        <p15:guide id="6" pos="2880">
          <p15:clr>
            <a:srgbClr val="A4A3A4"/>
          </p15:clr>
        </p15:guide>
        <p15:guide id="7" pos="3039">
          <p15:clr>
            <a:srgbClr val="A4A3A4"/>
          </p15:clr>
        </p15:guide>
        <p15:guide id="8" pos="1542">
          <p15:clr>
            <a:srgbClr val="A4A3A4"/>
          </p15:clr>
        </p15:guide>
        <p15:guide id="9" pos="4309">
          <p15:clr>
            <a:srgbClr val="A4A3A4"/>
          </p15:clr>
        </p15:guide>
        <p15:guide id="10" orient="horz" pos="3138">
          <p15:clr>
            <a:srgbClr val="A4A3A4"/>
          </p15:clr>
        </p15:guide>
        <p15:guide id="11" orient="horz" pos="1482">
          <p15:clr>
            <a:srgbClr val="A4A3A4"/>
          </p15:clr>
        </p15:guide>
        <p15:guide id="12" orient="horz" pos="825">
          <p15:clr>
            <a:srgbClr val="A4A3A4"/>
          </p15:clr>
        </p15:guide>
        <p15:guide id="13" orient="horz" pos="2208">
          <p15:clr>
            <a:srgbClr val="A4A3A4"/>
          </p15:clr>
        </p15:guide>
        <p15:guide id="14" pos="2018">
          <p15:clr>
            <a:srgbClr val="A4A3A4"/>
          </p15:clr>
        </p15:guide>
        <p15:guide id="15" pos="2086">
          <p15:clr>
            <a:srgbClr val="A4A3A4"/>
          </p15:clr>
        </p15:guide>
        <p15:guide id="16" pos="3651">
          <p15:clr>
            <a:srgbClr val="A4A3A4"/>
          </p15:clr>
        </p15:guide>
        <p15:guide id="17" pos="3742">
          <p15:clr>
            <a:srgbClr val="A4A3A4"/>
          </p15:clr>
        </p15:guide>
        <p15:guide id="18" pos="5284">
          <p15:clr>
            <a:srgbClr val="A4A3A4"/>
          </p15:clr>
        </p15:guide>
      </p15:sldGuideLst>
    </p:ext>
    <p:ext uri="http://customooxmlschemas.google.com/">
      <go:slidesCustomData xmlns:go="http://customooxmlschemas.google.com/" r:id="rId40" roundtripDataSignature="AMtx7mg56nIVbJhH2Y2f91lQFFtUd7ey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74" orient="horz"/>
        <p:guide pos="317"/>
        <p:guide pos="598" orient="horz"/>
        <p:guide pos="303" orient="horz"/>
        <p:guide pos="2880"/>
        <p:guide pos="3039"/>
        <p:guide pos="1542"/>
        <p:guide pos="4309"/>
        <p:guide pos="3138" orient="horz"/>
        <p:guide pos="1482" orient="horz"/>
        <p:guide pos="825" orient="horz"/>
        <p:guide pos="2208" orient="horz"/>
        <p:guide pos="2018"/>
        <p:guide pos="2086"/>
        <p:guide pos="3651"/>
        <p:guide pos="3742"/>
        <p:guide pos="5284"/>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23" name="Google Shape;2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Justamente porque nuestro cuerpo debe ser capaz de tolerar al estrés, es favorable si seguimos una dieta adecuada, para mantener nuestro organismo en un estado óptimo, por ejemplo, tener una buena reserva de vitamina C para cuidar nuestro sistema inmunológico.</a:t>
            </a:r>
            <a:endParaRPr/>
          </a:p>
        </p:txBody>
      </p:sp>
      <p:sp>
        <p:nvSpPr>
          <p:cNvPr id="111" name="Google Shape;1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Aunque no seamos especialistas en nutrición, podemos conversar un poco sobre ¿cómo debemos comer? En esta imagen podemos observar cómo debería ser aproximadamente nuestro plato de comida: Casi la  mitad de nuestro plato debe ser de vegetales y/o frutas, un tercio de cereales combinado con un cuarto de legumbres y pocas carnes.</a:t>
            </a:r>
            <a:endParaRPr/>
          </a:p>
          <a:p>
            <a:pPr indent="0" lvl="0" marL="0" rtl="0" algn="l">
              <a:lnSpc>
                <a:spcPct val="100000"/>
              </a:lnSpc>
              <a:spcBef>
                <a:spcPts val="0"/>
              </a:spcBef>
              <a:spcAft>
                <a:spcPts val="0"/>
              </a:spcAft>
              <a:buSzPts val="1400"/>
              <a:buNone/>
            </a:pPr>
            <a:r>
              <a:t/>
            </a:r>
            <a:endParaRPr sz="2000"/>
          </a:p>
        </p:txBody>
      </p:sp>
      <p:sp>
        <p:nvSpPr>
          <p:cNvPr id="121" name="Google Shape;1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35" name="Google Shape;135;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Un estilo de vida adecuado también incluye  la actividad física, ¿qué opinan de ello? Se espera la colaboración de 3-4 participantes.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La actividad física es una excelente ayuda para combatir el estrés, es importante tener en cuenta que la actividad física que se realice no incluya competición, ya que el deporte que practiquemos debe permitirnos relajarnos.</a:t>
            </a:r>
            <a:endParaRPr/>
          </a:p>
          <a:p>
            <a:pPr indent="0" lvl="0" marL="0" rtl="0" algn="l">
              <a:lnSpc>
                <a:spcPct val="100000"/>
              </a:lnSpc>
              <a:spcBef>
                <a:spcPts val="0"/>
              </a:spcBef>
              <a:spcAft>
                <a:spcPts val="0"/>
              </a:spcAft>
              <a:buSzPts val="1400"/>
              <a:buNone/>
            </a:pPr>
            <a:r>
              <a:t/>
            </a:r>
            <a:endParaRPr sz="20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El entrenamiento para desarrollar fuerza (entrenamiento con máquinas por ejemplo), si bien aumentan los niveles de testosterona, también generan mayores niveles de endorfinas, las cuales nos permiten tener una sensación de bienestar.</a:t>
            </a:r>
            <a:endParaRPr/>
          </a:p>
        </p:txBody>
      </p:sp>
      <p:sp>
        <p:nvSpPr>
          <p:cNvPr id="143" name="Google Shape;14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más que seguro que la mayoría de ustedes dirán que no tienen tiempo para realizar una actividad física constante, por ello, vamos a ver algunos tips que les pueden ayudar a realizar actividad física de forma más continua.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En relación al aspecto del tiempo y la motivación,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importante que puedan poner una alarma y hacerle caso al sonar, empezar inmediatamente y dedicarse a dicha actividad, no distraerse en otras cosas.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coordinar con un amigo o familiar para encontrarse y hacer deporte juntos, y en caso que no encuentren a alguien o vivan lejos, pueden hacer que los llamen a la hora que han decidido hacer deporte para que no tengan escapatoria.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Además, pueden unirse a un grupo determinado que realice algún tipo de actividad física o ingresar a un gimnasio.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¿Qué otros tips en relación al tiempo y la motivación pueden encontrar?</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Para poder manejar el tiempo en la preparación para realizar la actividad física: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tener la ropa para el deporte en su oficina o en su auto para que no sientan que deben cargar un gran maletín todos los días.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importante poder alistar toda la indumentaria la noche anterior.</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Para que no sea tan tedioso ir a hacer deporte, es ideal escoger un lugar cerca a tu casa o trabajo, por ejemplo si vives en Jesús María y trabajas en San Miguel, no vas a escoger un gimnasio en Miraflores, pues lo más probable es que por tiempo y cansancio no vayas.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¿Qué más podríamos hacer en relación a ello?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Sobre las tareas y la actividad física: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Por ejemplo, las caminatas, si vas ir a hacer un recado o quizás al banco, ve caminando en vez de ir en micro o auto.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Lo mismo puedes hacerlo en bicicleta.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Quizás puedas encontrar un pasatiempo que sea activo, por ejemplo, jardinería.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realizar tareas que impliquen movimiento, por ejemplo, limpiar la casa o redecorar la sala.</a:t>
            </a:r>
            <a:endParaRPr sz="1000"/>
          </a:p>
        </p:txBody>
      </p:sp>
      <p:sp>
        <p:nvSpPr>
          <p:cNvPr id="161" name="Google Shape;16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más que seguro que la mayoría de ustedes dirán que no tienen tiempo para realizar una actividad física constante, por ello, vamos a ver algunos tips que les pueden ayudar a realizar actividad física de forma más continua.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En relación al aspecto del tiempo y la motivación,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importante que puedan poner una alarma y hacerle caso al sonar, empezar inmediatamente y dedicarse a dicha actividad, no distraerse en otras cosas.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coordinar con un amigo o familiar para encontrarse y hacer deporte juntos, y en caso que no encuentren a alguien o vivan lejos, pueden hacer que los llamen a la hora que han decidido hacer deporte para que no tengan escapatoria.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Además, pueden unirse a un grupo determinado que realice algún tipo de actividad física o ingresar a un gimnasio.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¿Qué otros tips en relación al tiempo y la motivación pueden encontrar?</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Para poder manejar el tiempo en la preparación para realizar la actividad física: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tener la ropa para el deporte en su oficina o en su auto para que no sientan que deben cargar un gran maletín todos los días.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importante poder alistar toda la indumentaria la noche anterior.</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Para que no sea tan tedioso ir a hacer deporte, es ideal escoger un lugar cerca a tu casa o trabajo, por ejemplo si vives en Jesús María y trabajas en San Miguel, no vas a escoger un gimnasio en Miraflores, pues lo más probable es que por tiempo y cansancio no vayas.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¿Qué más podríamos hacer en relación a ello?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Sobre las tareas y la actividad física: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Por ejemplo, las caminatas, si vas ir a hacer un recado o quizás al banco, ve caminando en vez de ir en micro o auto.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Lo mismo puedes hacerlo en bicicleta.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Quizás puedas encontrar un pasatiempo que sea activo, por ejemplo, jardinería.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realizar tareas que impliquen movimiento, por ejemplo, limpiar la casa o redecorar la sala.</a:t>
            </a:r>
            <a:endParaRPr sz="1000"/>
          </a:p>
        </p:txBody>
      </p:sp>
      <p:sp>
        <p:nvSpPr>
          <p:cNvPr id="171" name="Google Shape;17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más que seguro que la mayoría de ustedes dirán que no tienen tiempo para realizar una actividad física constante, por ello, vamos a ver algunos tips que les pueden ayudar a realizar actividad física de forma más continua.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En relación al aspecto del tiempo y la motivación,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importante que puedan poner una alarma y hacerle caso al sonar, empezar inmediatamente y dedicarse a dicha actividad, no distraerse en otras cosas.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coordinar con un amigo o familiar para encontrarse y hacer deporte juntos, y en caso que no encuentren a alguien o vivan lejos, pueden hacer que los llamen a la hora que han decidido hacer deporte para que no tengan escapatoria.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Además, pueden unirse a un grupo determinado que realice algún tipo de actividad física o ingresar a un gimnasio.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¿Qué otros tips en relación al tiempo y la motivación pueden encontrar?</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Para poder manejar el tiempo en la preparación para realizar la actividad física: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tener la ropa para el deporte en su oficina o en su auto para que no sientan que deben cargar un gran maletín todos los días.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Es importante poder alistar toda la indumentaria la noche anterior.</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Para que no sea tan tedioso ir a hacer deporte, es ideal escoger un lugar cerca a tu casa o trabajo, por ejemplo si vives en Jesús María y trabajas en San Miguel, no vas a escoger un gimnasio en Miraflores, pues lo más probable es que por tiempo y cansancio no vayas.</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¿Qué más podríamos hacer en relación a ello?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 </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Sobre las tareas y la actividad física: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Por ejemplo, las caminatas, si vas ir a hacer un recado o quizás al banco, ve caminando en vez de ir en micro o auto.</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Lo mismo puedes hacerlo en bicicleta.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Quizás puedas encontrar un pasatiempo que sea activo, por ejemplo, jardinería.</a:t>
            </a:r>
            <a:endParaRPr sz="1000"/>
          </a:p>
          <a:p>
            <a:pPr indent="0" lvl="0" marL="0" rtl="0" algn="l">
              <a:lnSpc>
                <a:spcPct val="80000"/>
              </a:lnSpc>
              <a:spcBef>
                <a:spcPts val="0"/>
              </a:spcBef>
              <a:spcAft>
                <a:spcPts val="0"/>
              </a:spcAft>
              <a:buSzPts val="1400"/>
              <a:buNone/>
            </a:pPr>
            <a:r>
              <a:rPr lang="es-PE" sz="1000">
                <a:solidFill>
                  <a:schemeClr val="dk1"/>
                </a:solidFill>
                <a:latin typeface="Calibri"/>
                <a:ea typeface="Calibri"/>
                <a:cs typeface="Calibri"/>
                <a:sym typeface="Calibri"/>
              </a:rPr>
              <a:t>Pueden realizar tareas que impliquen movimiento, por ejemplo, limpiar la casa o redecorar la sala.</a:t>
            </a:r>
            <a:endParaRPr sz="1000"/>
          </a:p>
        </p:txBody>
      </p:sp>
      <p:sp>
        <p:nvSpPr>
          <p:cNvPr id="184" name="Google Shape;18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importante darnos tiempo para compartir con los demás, sobre todo con nuestra familia y amigos cercanos, esto nos libera y permite calmarnos.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“Day off”, en la semana hay que darnos un día libre, donde no realicemos actividades que nos estresen y nos permitan descansar.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Dedica el tiempo libre a lo que te gusta, por ejemplo, si te gusta cantar, queda con tus amigos y vayan a un karaoke; si te gustan las películas, anda al cine; disfruta y diviértete en tu tiempo libre.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Socializa, es importante conocer gente nueva, adquirir nuevas amistades que nos haga adquirir nuevas experiencias, es muy gratificante todo ello.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Aléjate de los dispositivos electrónicos, si estás en tus momentos de ocio, no estés pendiente de tu Smartphone o de tu correo electrónico, en ese momento, no importa si llegan correos del trabajo, respétate y date un espacio. De igual manera si deseas estar solo, pon en silencio tu celular, no importa si llega un mensaje de Whatsapp o una notificación de Facebook, dedícate a ti por un instante.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Encuentra un pasatiempo, somos seres humanos y solemos ser activos, un momento de ocio no implica sólo dormir y dormir, eso también es contraproducente, encuentra algo que te guste y dedícate al mismo, capaz te gustan las manualidades, o leer, o tomar fotografías. </a:t>
            </a:r>
            <a:endParaRPr/>
          </a:p>
        </p:txBody>
      </p:sp>
      <p:sp>
        <p:nvSpPr>
          <p:cNvPr id="200" name="Google Shape;20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importante darnos tiempo para compartir con los demás, sobre todo con nuestra familia y amigos cercanos, esto nos libera y permite calmarnos.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“Day off”, en la semana hay que darnos un día libre, donde no realicemos actividades que nos estresen y nos permitan descansar.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Dedica el tiempo libre a lo que te gusta, por ejemplo, si te gusta cantar, queda con tus amigos y vayan a un karaoke; si te gustan las películas, anda al cine; disfruta y diviértete en tu tiempo libre.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Socializa, es importante conocer gente nueva, adquirir nuevas amistades que nos haga adquirir nuevas experiencias, es muy gratificante todo ello.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Aléjate de los dispositivos electrónicos, si estás en tus momentos de ocio, no estés pendiente de tu Smartphone o de tu correo electrónico, en ese momento, no importa si llegan correos del trabajo, respétate y date un espacio. De igual manera si deseas estar solo, pon en silencio tu celular, no importa si llega un mensaje de Whatsapp o una notificación de Facebook, dedícate a ti por un instante.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Encuentra un pasatiempo, somos seres humanos y solemos ser activos, un momento de ocio no implica sólo dormir y dormir, eso también es contraproducente, encuentra algo que te guste y dedícate al mismo, capaz te gustan las manualidades, o leer, o tomar fotografías. </a:t>
            </a:r>
            <a:endParaRPr/>
          </a:p>
        </p:txBody>
      </p:sp>
      <p:sp>
        <p:nvSpPr>
          <p:cNvPr id="207" name="Google Shape;20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 name="Google Shape;34;p3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importante darnos tiempo para compartir con los demás, sobre todo con nuestra familia y amigos cercanos, esto nos libera y permite calmarnos.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“Day off”, en la semana hay que darnos un día libre, donde no realicemos actividades que nos estresen y nos permitan descansar.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Dedica el tiempo libre a lo que te gusta, por ejemplo, si te gusta cantar, queda con tus amigos y vayan a un karaoke; si te gustan las películas, anda al cine; disfruta y diviértete en tu tiempo libre.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Socializa, es importante conocer gente nueva, adquirir nuevas amistades que nos haga adquirir nuevas experiencias, es muy gratificante todo ello.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Aléjate de los dispositivos electrónicos, si estás en tus momentos de ocio, no estés pendiente de tu Smartphone o de tu correo electrónico, en ese momento, no importa si llegan correos del trabajo, respétate y date un espacio. De igual manera si deseas estar solo, pon en silencio tu celular, no importa si llega un mensaje de Whatsapp o una notificación de Facebook, dedícate a ti por un instante.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Encuentra un pasatiempo, somos seres humanos y solemos ser activos, un momento de ocio no implica sólo dormir y dormir, eso también es contraproducente, encuentra algo que te guste y dedícate al mismo, capaz te gustan las manualidades, o leer, o tomar fotografías. </a:t>
            </a:r>
            <a:endParaRPr/>
          </a:p>
        </p:txBody>
      </p:sp>
      <p:sp>
        <p:nvSpPr>
          <p:cNvPr id="216" name="Google Shape;21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importante darnos tiempo para compartir con los demás, sobre todo con nuestra familia y amigos cercanos, esto nos libera y permite calmarnos.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“Day off”, en la semana hay que darnos un día libre, donde no realicemos actividades que nos estresen y nos permitan descansar.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Dedica el tiempo libre a lo que te gusta, por ejemplo, si te gusta cantar, queda con tus amigos y vayan a un karaoke; si te gustan las películas, anda al cine; disfruta y diviértete en tu tiempo libre.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Socializa, es importante conocer gente nueva, adquirir nuevas amistades que nos haga adquirir nuevas experiencias, es muy gratificante todo ello.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Aléjate de los dispositivos electrónicos, si estás en tus momentos de ocio, no estés pendiente de tu Smartphone o de tu correo electrónico, en ese momento, no importa si llegan correos del trabajo, respétate y date un espacio. De igual manera si deseas estar solo, pon en silencio tu celular, no importa si llega un mensaje de Whatsapp o una notificación de Facebook, dedícate a ti por un instante.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Encuentra un pasatiempo, somos seres humanos y solemos ser activos, un momento de ocio no implica sólo dormir y dormir, eso también es contraproducente, encuentra algo que te guste y dedícate al mismo, capaz te gustan las manualidades, o leer, o tomar fotografías. </a:t>
            </a:r>
            <a:endParaRPr/>
          </a:p>
        </p:txBody>
      </p:sp>
      <p:sp>
        <p:nvSpPr>
          <p:cNvPr id="226" name="Google Shape;22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importante darnos tiempo para compartir con los demás, sobre todo con nuestra familia y amigos cercanos, esto nos libera y permite calmarnos.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“Day off”, en la semana hay que darnos un día libre, donde no realicemos actividades que nos estresen y nos permitan descansar.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Dedica el tiempo libre a lo que te gusta, por ejemplo, si te gusta cantar, queda con tus amigos y vayan a un karaoke; si te gustan las películas, anda al cine; disfruta y diviértete en tu tiempo libre.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Socializa, es importante conocer gente nueva, adquirir nuevas amistades que nos haga adquirir nuevas experiencias, es muy gratificante todo ello.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Aléjate de los dispositivos electrónicos, si estás en tus momentos de ocio, no estés pendiente de tu Smartphone o de tu correo electrónico, en ese momento, no importa si llegan correos del trabajo, respétate y date un espacio. De igual manera si deseas estar solo, pon en silencio tu celular, no importa si llega un mensaje de Whatsapp o una notificación de Facebook, dedícate a ti por un instante.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Encuentra un pasatiempo, somos seres humanos y solemos ser activos, un momento de ocio no implica sólo dormir y dormir, eso también es contraproducente, encuentra algo que te guste y dedícate al mismo, capaz te gustan las manualidades, o leer, o tomar fotografías. </a:t>
            </a:r>
            <a:endParaRPr/>
          </a:p>
        </p:txBody>
      </p:sp>
      <p:sp>
        <p:nvSpPr>
          <p:cNvPr id="238" name="Google Shape;2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importante darnos tiempo para compartir con los demás, sobre todo con nuestra familia y amigos cercanos, esto nos libera y permite calmarnos.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“Day off”, en la semana hay que darnos un día libre, donde no realicemos actividades que nos estresen y nos permitan descansar.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Dedica el tiempo libre a lo que te gusta, por ejemplo, si te gusta cantar, queda con tus amigos y vayan a un karaoke; si te gustan las películas, anda al cine; disfruta y diviértete en tu tiempo libre.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Socializa, es importante conocer gente nueva, adquirir nuevas amistades que nos haga adquirir nuevas experiencias, es muy gratificante todo ello.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Aléjate de los dispositivos electrónicos, si estás en tus momentos de ocio, no estés pendiente de tu Smartphone o de tu correo electrónico, en ese momento, no importa si llegan correos del trabajo, respétate y date un espacio. De igual manera si deseas estar solo, pon en silencio tu celular, no importa si llega un mensaje de Whatsapp o una notificación de Facebook, dedícate a ti por un instante.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Encuentra un pasatiempo, somos seres humanos y solemos ser activos, un momento de ocio no implica sólo dormir y dormir, eso también es contraproducente, encuentra algo que te guste y dedícate al mismo, capaz te gustan las manualidades, o leer, o tomar fotografías. </a:t>
            </a:r>
            <a:endParaRPr/>
          </a:p>
        </p:txBody>
      </p:sp>
      <p:sp>
        <p:nvSpPr>
          <p:cNvPr id="252" name="Google Shape;25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0: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PONGAMOS EN PRÁCTICA Todos los alumnos formarán un círculo e iniciaremos la dinámica, básicamente consiste en imitar al moderador en cuanto a su lenguaje verbal y no verbal.  Les dejo  video de cómo podemos aplicarla https://www.youtube.com/watch?v=-rD4543Og9I   es una dinámica bastante divertida que invitará a sus alumnos a reír y disfrutar de los beneficios de la risa. Recuerda con tu actitud invitar al desarrollo de la dinámica.</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Además te dejo otro video que es bastante motivador https://www.youtube.com/watch?v=fe1G5XMXoaY y puedes decidir trabajarlo con tus alumnos. Los invitamos a desarrollarlos. Tengamos en cuenta que la risoterapia incluye reír pero además también movimiento corporal y la interacción con el grupo</a:t>
            </a:r>
            <a:endParaRPr/>
          </a:p>
          <a:p>
            <a:pPr indent="0" lvl="0" marL="0" rtl="0" algn="l">
              <a:lnSpc>
                <a:spcPct val="100000"/>
              </a:lnSpc>
              <a:spcBef>
                <a:spcPts val="0"/>
              </a:spcBef>
              <a:spcAft>
                <a:spcPts val="0"/>
              </a:spcAft>
              <a:buSzPts val="1400"/>
              <a:buNone/>
            </a:pPr>
            <a:r>
              <a:t/>
            </a:r>
            <a:endParaRPr sz="2000"/>
          </a:p>
        </p:txBody>
      </p:sp>
      <p:sp>
        <p:nvSpPr>
          <p:cNvPr id="304" name="Google Shape;30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Luego de desarrollar la dinámica anterior, pide a tus alumnos que se desplacen por todo el salón de forma desordenada, que caminen sonriendo… luego de dar algunas vueltas pide que inicien a saludarse sólo levantando las manos como si estuviera lejos, (figura 1), pero siempre mirando fijamente a la persona que saludan (el contacto visual es importante), después de unos segundos, pídeles que ahora se saluden estrechando las  manos, con pequeños golpes en la espalda (figura 2) dales unos segundos para que compartan con varias personas del grupo. Para el tercer saludo van  despasándose y se saludan haciendo una venia o reverencia (siempre con sonrisas). El cuarto abrazo es un abrazo lleno de emoción como si no hubieran visto a esas personas hace mucho tiempo…. Pídeles que compartan intercambiado algunas palabras de bienvenida o halagos positivos, Que les dirían?.</a:t>
            </a:r>
            <a:endParaRPr/>
          </a:p>
          <a:p>
            <a:pPr indent="0" lvl="0" marL="0" rtl="0" algn="l">
              <a:lnSpc>
                <a:spcPct val="100000"/>
              </a:lnSpc>
              <a:spcBef>
                <a:spcPts val="0"/>
              </a:spcBef>
              <a:spcAft>
                <a:spcPts val="0"/>
              </a:spcAft>
              <a:buSzPts val="1400"/>
              <a:buNone/>
            </a:pPr>
            <a:r>
              <a:rPr lang="es-PE" sz="2000"/>
              <a:t>Culminan la dinámica respirando profundamente . </a:t>
            </a:r>
            <a:br>
              <a:rPr lang="es-PE" sz="2000"/>
            </a:br>
            <a:endParaRPr sz="2000"/>
          </a:p>
          <a:p>
            <a:pPr indent="0" lvl="0" marL="0" rtl="0" algn="l">
              <a:lnSpc>
                <a:spcPct val="100000"/>
              </a:lnSpc>
              <a:spcBef>
                <a:spcPts val="0"/>
              </a:spcBef>
              <a:spcAft>
                <a:spcPts val="0"/>
              </a:spcAft>
              <a:buSzPts val="1400"/>
              <a:buNone/>
            </a:pPr>
            <a:r>
              <a:rPr lang="es-PE" sz="2000"/>
              <a:t>La dinámica permite integración y expresión de gestos y emociones positivas.</a:t>
            </a:r>
            <a:endParaRPr/>
          </a:p>
          <a:p>
            <a:pPr indent="0" lvl="0" marL="0" rtl="0" algn="l">
              <a:lnSpc>
                <a:spcPct val="100000"/>
              </a:lnSpc>
              <a:spcBef>
                <a:spcPts val="0"/>
              </a:spcBef>
              <a:spcAft>
                <a:spcPts val="0"/>
              </a:spcAft>
              <a:buSzPts val="1400"/>
              <a:buNone/>
            </a:pPr>
            <a:r>
              <a:t/>
            </a:r>
            <a:endParaRPr sz="2000"/>
          </a:p>
        </p:txBody>
      </p:sp>
      <p:sp>
        <p:nvSpPr>
          <p:cNvPr id="312" name="Google Shape;31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 name="Google Shape;4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45" name="Google Shape;4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Luego de haberte relajado y divertido con tus alumnos pregúntales cómo se sienten e invítalos a cerrar la sesión con una relajación guiada.</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Antes de iniciar, pide que apaguen sus teléfonos  o los pongan en silencio, deben sentarse cómodamente sin cruzar piernas o brazos, sin tener nada en la mano.</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s-PE" sz="2000"/>
              <a:t>Explícales que deben tratar de utilizar su imaginación al máximo, estimulando a todos sus sentidos (se imaginen percibiendo aromas, viendo colores, etc.)</a:t>
            </a:r>
            <a:endParaRPr/>
          </a:p>
          <a:p>
            <a:pPr indent="0" lvl="0" marL="0" rtl="0" algn="l">
              <a:lnSpc>
                <a:spcPct val="100000"/>
              </a:lnSpc>
              <a:spcBef>
                <a:spcPts val="0"/>
              </a:spcBef>
              <a:spcAft>
                <a:spcPts val="0"/>
              </a:spcAft>
              <a:buSzPts val="1400"/>
              <a:buNone/>
            </a:pPr>
            <a:r>
              <a:rPr lang="es-PE" sz="2000"/>
              <a:t>Puedes cerrar ventanas y apagar luces para propiciar un ambiente más cómodo </a:t>
            </a:r>
            <a:endParaRPr/>
          </a:p>
          <a:p>
            <a:pPr indent="0" lvl="0" marL="0" rtl="0" algn="l">
              <a:lnSpc>
                <a:spcPct val="100000"/>
              </a:lnSpc>
              <a:spcBef>
                <a:spcPts val="0"/>
              </a:spcBef>
              <a:spcAft>
                <a:spcPts val="0"/>
              </a:spcAft>
              <a:buSzPts val="1400"/>
              <a:buNone/>
            </a:pPr>
            <a:r>
              <a:t/>
            </a:r>
            <a:endParaRPr sz="2000"/>
          </a:p>
        </p:txBody>
      </p:sp>
      <p:sp>
        <p:nvSpPr>
          <p:cNvPr id="334" name="Google Shape;33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4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52" name="Google Shape;35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4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7" name="Google Shape;5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 name="Google Shape;64;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Para empezar, ¿Qué es un estilo de vida?</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El estilo de vida es una forma de vivir que posee una persona o grupo, es un conjunto de pautas de comportamiento que se ven sometidas a prueba constantemente, por lo que no son fijas y se modifican según la necesidad y momento.</a:t>
            </a:r>
            <a:endParaRPr/>
          </a:p>
        </p:txBody>
      </p:sp>
      <p:sp>
        <p:nvSpPr>
          <p:cNvPr id="71" name="Google Shape;7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86" name="Google Shape;86;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Un primer punto dentro de un estilo de vida que nos sirva para manejar el estrés se encuentra la BUENA ALIMENTACIÓN, según ustedes, ¿por qué esto sería algo positivo?</a:t>
            </a:r>
            <a:endParaRPr/>
          </a:p>
          <a:p>
            <a:pPr indent="0" lvl="0" marL="0" rtl="0" algn="l">
              <a:lnSpc>
                <a:spcPct val="100000"/>
              </a:lnSpc>
              <a:spcBef>
                <a:spcPts val="0"/>
              </a:spcBef>
              <a:spcAft>
                <a:spcPts val="0"/>
              </a:spcAft>
              <a:buSzPts val="1400"/>
              <a:buNone/>
            </a:pPr>
            <a:r>
              <a:t/>
            </a:r>
            <a:endParaRPr sz="20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Los seres humanos hemos evolucionado y somos diferentes a nuestros ancestros, sin embargo, la respuesta de nuestro organismo al estrés sigue siendo la misma, es decir, el estrés nos prepara para la lucha o huida, es decir nos prepara FÍSICAMENTE, sin embargo, en la actualidad, muy pocas situaciones de estrés necesitan una respuesta física. A pesar de ello, al primer síntoma de estrés, nuestro cuerpo acelera nuestro ritmo cardíaco, la visión de agudiza y se desvía la sangre a nuestros músculos.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Anteriormente, las causas del estrés del ser humano eran pasajeras, por ejemplo, si tu cuerpo reaccionaba ante el encuentro con un puma, ni bien escapabas o luchabas con él, el estrés desaparecía; sin embargo, en la actualidad, solemos estar expuestos a un estrés mental de mayor duración, el cual puede repercutir en nuestro organismo.</a:t>
            </a:r>
            <a:endParaRPr/>
          </a:p>
          <a:p>
            <a:pPr indent="0" lvl="0" marL="0" rtl="0" algn="l">
              <a:lnSpc>
                <a:spcPct val="100000"/>
              </a:lnSpc>
              <a:spcBef>
                <a:spcPts val="0"/>
              </a:spcBef>
              <a:spcAft>
                <a:spcPts val="0"/>
              </a:spcAft>
              <a:buSzPts val="1400"/>
              <a:buNone/>
            </a:pPr>
            <a:r>
              <a:t/>
            </a:r>
            <a:endParaRPr sz="2000">
              <a:solidFill>
                <a:schemeClr val="dk1"/>
              </a:solidFill>
              <a:latin typeface="Calibri"/>
              <a:ea typeface="Calibri"/>
              <a:cs typeface="Calibri"/>
              <a:sym typeface="Calibri"/>
            </a:endParaRPr>
          </a:p>
        </p:txBody>
      </p:sp>
      <p:sp>
        <p:nvSpPr>
          <p:cNvPr id="94" name="Google Shape;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Un primer punto dentro de un estilo de vida que nos sirva para manejar el estrés se encuentra la BUENA ALIMENTACIÓN, según ustedes, ¿por qué esto sería algo positivo?</a:t>
            </a:r>
            <a:endParaRPr/>
          </a:p>
          <a:p>
            <a:pPr indent="0" lvl="0" marL="0" rtl="0" algn="l">
              <a:lnSpc>
                <a:spcPct val="100000"/>
              </a:lnSpc>
              <a:spcBef>
                <a:spcPts val="0"/>
              </a:spcBef>
              <a:spcAft>
                <a:spcPts val="0"/>
              </a:spcAft>
              <a:buSzPts val="1400"/>
              <a:buNone/>
            </a:pPr>
            <a:r>
              <a:t/>
            </a:r>
            <a:endParaRPr sz="20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Los seres humanos hemos evolucionado y somos diferentes a nuestros ancestros, sin embargo, la respuesta de nuestro organismo al estrés sigue siendo la misma, es decir, el estrés nos prepara para la lucha o huida, es decir nos prepara FÍSICAMENTE, sin embargo, en la actualidad, muy pocas situaciones de estrés necesitan una respuesta física. A pesar de ello, al primer síntoma de estrés, nuestro cuerpo acelera nuestro ritmo cardíaco, la visión de agudiza y se desvía la sangre a nuestros músculos.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Anteriormente, las causas del estrés del ser humano eran pasajeras, por ejemplo, si tu cuerpo reaccionaba ante el encuentro con un puma, ni bien escapabas o luchabas con él, el estrés desaparecía; sin embargo, en la actualidad, solemos estar expuestos a un estrés mental de mayor duración, el cual puede repercutir en nuestro organismo.</a:t>
            </a:r>
            <a:endParaRPr/>
          </a:p>
          <a:p>
            <a:pPr indent="0" lvl="0" marL="0" rtl="0" algn="l">
              <a:lnSpc>
                <a:spcPct val="100000"/>
              </a:lnSpc>
              <a:spcBef>
                <a:spcPts val="0"/>
              </a:spcBef>
              <a:spcAft>
                <a:spcPts val="0"/>
              </a:spcAft>
              <a:buSzPts val="1400"/>
              <a:buNone/>
            </a:pPr>
            <a:r>
              <a:t/>
            </a:r>
            <a:endParaRPr sz="2000">
              <a:solidFill>
                <a:schemeClr val="dk1"/>
              </a:solidFill>
              <a:latin typeface="Calibri"/>
              <a:ea typeface="Calibri"/>
              <a:cs typeface="Calibri"/>
              <a:sym typeface="Calibri"/>
            </a:endParaRPr>
          </a:p>
        </p:txBody>
      </p:sp>
      <p:sp>
        <p:nvSpPr>
          <p:cNvPr id="102" name="Google Shape;10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0"/>
          <p:cNvGrpSpPr/>
          <p:nvPr/>
        </p:nvGrpSpPr>
        <p:grpSpPr>
          <a:xfrm>
            <a:off x="944054" y="5343295"/>
            <a:ext cx="7804380" cy="215444"/>
            <a:chOff x="944054" y="5343295"/>
            <a:chExt cx="7804380" cy="215444"/>
          </a:xfrm>
        </p:grpSpPr>
        <p:sp>
          <p:nvSpPr>
            <p:cNvPr id="11" name="Google Shape;11;p30"/>
            <p:cNvSpPr txBox="1"/>
            <p:nvPr/>
          </p:nvSpPr>
          <p:spPr>
            <a:xfrm>
              <a:off x="944054"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DESARROLLO DE RESILIENCIA  •  SESIÓN 11</a:t>
              </a:r>
              <a:endParaRPr b="0" i="0" sz="800" u="none" cap="none" strike="noStrike">
                <a:solidFill>
                  <a:srgbClr val="7F7F7F"/>
                </a:solidFill>
                <a:latin typeface="Calibri"/>
                <a:ea typeface="Calibri"/>
                <a:cs typeface="Calibri"/>
                <a:sym typeface="Calibri"/>
              </a:endParaRPr>
            </a:p>
          </p:txBody>
        </p:sp>
        <p:sp>
          <p:nvSpPr>
            <p:cNvPr id="12" name="Google Shape;12;p30"/>
            <p:cNvSpPr/>
            <p:nvPr/>
          </p:nvSpPr>
          <p:spPr>
            <a:xfrm>
              <a:off x="7379148" y="5371562"/>
              <a:ext cx="1369286"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30"/>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3.jpg"/><Relationship Id="rId5"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image" Target="../media/image37.png"/><Relationship Id="rId5"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jpg"/><Relationship Id="rId4" Type="http://schemas.openxmlformats.org/officeDocument/2006/relationships/image" Target="../media/image34.jpg"/><Relationship Id="rId5" Type="http://schemas.openxmlformats.org/officeDocument/2006/relationships/image" Target="../media/image40.jpg"/><Relationship Id="rId6"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38"/>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38"/>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DESARROLLO DE RESILIENCIA</a:t>
            </a:r>
            <a:endParaRPr b="0" i="0" sz="1400" u="none" cap="none" strike="noStrike">
              <a:solidFill>
                <a:srgbClr val="000000"/>
              </a:solidFill>
              <a:latin typeface="Arial"/>
              <a:ea typeface="Arial"/>
              <a:cs typeface="Arial"/>
              <a:sym typeface="Arial"/>
            </a:endParaRPr>
          </a:p>
        </p:txBody>
      </p:sp>
      <p:sp>
        <p:nvSpPr>
          <p:cNvPr id="27" name="Google Shape;27;p38"/>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C8D42C"/>
                </a:solidFill>
                <a:latin typeface="Calibri"/>
                <a:ea typeface="Calibri"/>
                <a:cs typeface="Calibri"/>
                <a:sym typeface="Calibri"/>
              </a:rPr>
              <a:t>SESIÓN 11</a:t>
            </a:r>
            <a:endParaRPr b="0" i="0" sz="1400" u="none" cap="none" strike="noStrike">
              <a:solidFill>
                <a:srgbClr val="000000"/>
              </a:solidFill>
              <a:latin typeface="Arial"/>
              <a:ea typeface="Arial"/>
              <a:cs typeface="Arial"/>
              <a:sym typeface="Arial"/>
            </a:endParaRPr>
          </a:p>
        </p:txBody>
      </p:sp>
      <p:pic>
        <p:nvPicPr>
          <p:cNvPr id="28" name="Google Shape;28;p38"/>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sp>
        <p:nvSpPr>
          <p:cNvPr id="29" name="Google Shape;29;p38"/>
          <p:cNvSpPr/>
          <p:nvPr/>
        </p:nvSpPr>
        <p:spPr>
          <a:xfrm>
            <a:off x="503239" y="2177570"/>
            <a:ext cx="3258078" cy="5539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000"/>
              <a:buFont typeface="Arial"/>
              <a:buNone/>
            </a:pPr>
            <a:r>
              <a:rPr b="0" i="0" lang="es-PE" sz="2000" u="none" cap="none" strike="noStrike">
                <a:solidFill>
                  <a:srgbClr val="000000"/>
                </a:solidFill>
                <a:latin typeface="Arial"/>
                <a:ea typeface="Arial"/>
                <a:cs typeface="Arial"/>
                <a:sym typeface="Arial"/>
              </a:rPr>
              <a:t>TÉCNICAS DE </a:t>
            </a:r>
            <a:br>
              <a:rPr b="0" i="0" lang="es-PE" sz="2000" u="none" cap="none" strike="noStrike">
                <a:solidFill>
                  <a:srgbClr val="000000"/>
                </a:solidFill>
                <a:latin typeface="Arial"/>
                <a:ea typeface="Arial"/>
                <a:cs typeface="Arial"/>
                <a:sym typeface="Arial"/>
              </a:rPr>
            </a:br>
            <a:r>
              <a:rPr b="1" i="0" lang="es-PE" sz="2000" u="none" cap="none" strike="noStrike">
                <a:solidFill>
                  <a:srgbClr val="000000"/>
                </a:solidFill>
                <a:latin typeface="Arial"/>
                <a:ea typeface="Arial"/>
                <a:cs typeface="Arial"/>
                <a:sym typeface="Arial"/>
              </a:rPr>
              <a:t>AFRONTAMIENTO</a:t>
            </a:r>
            <a:endParaRPr b="1" i="0" sz="2000" u="none" cap="none" strike="noStrike">
              <a:solidFill>
                <a:srgbClr val="000000"/>
              </a:solidFill>
              <a:latin typeface="Arial"/>
              <a:ea typeface="Arial"/>
              <a:cs typeface="Arial"/>
              <a:sym typeface="Arial"/>
            </a:endParaRPr>
          </a:p>
        </p:txBody>
      </p:sp>
      <p:sp>
        <p:nvSpPr>
          <p:cNvPr id="30" name="Google Shape;30;p38"/>
          <p:cNvSpPr/>
          <p:nvPr/>
        </p:nvSpPr>
        <p:spPr>
          <a:xfrm>
            <a:off x="503238" y="3219842"/>
            <a:ext cx="2845526" cy="886397"/>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Estilo de vida</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Buena alimentación</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rgbClr val="000000"/>
                </a:solidFill>
                <a:latin typeface="Arial"/>
                <a:ea typeface="Arial"/>
                <a:cs typeface="Arial"/>
                <a:sym typeface="Arial"/>
              </a:rPr>
              <a:t>Actividad física, momentos de ocio, dormir y beneficios de la risa</a:t>
            </a:r>
            <a:endParaRPr b="0" i="0" sz="1200" u="none" cap="none" strike="noStrike">
              <a:solidFill>
                <a:srgbClr val="000000"/>
              </a:solidFill>
              <a:latin typeface="Arial"/>
              <a:ea typeface="Arial"/>
              <a:cs typeface="Arial"/>
              <a:sym typeface="Arial"/>
            </a:endParaRPr>
          </a:p>
        </p:txBody>
      </p:sp>
      <p:pic>
        <p:nvPicPr>
          <p:cNvPr id="31" name="Google Shape;31;p38"/>
          <p:cNvPicPr preferRelativeResize="0"/>
          <p:nvPr/>
        </p:nvPicPr>
        <p:blipFill rotWithShape="1">
          <a:blip r:embed="rId4">
            <a:alphaModFix/>
          </a:blip>
          <a:srcRect b="0" l="0" r="0" t="0"/>
          <a:stretch/>
        </p:blipFill>
        <p:spPr>
          <a:xfrm>
            <a:off x="3761317" y="0"/>
            <a:ext cx="5391150" cy="571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nvSpPr>
        <p:spPr>
          <a:xfrm>
            <a:off x="512664" y="958752"/>
            <a:ext cx="8163023" cy="492443"/>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La buena alimentación permite a nuestro organismo estar mejor preparado para las situaciones de estrés y principalmente vencer los efectos negativos del mismo.</a:t>
            </a:r>
            <a:endParaRPr b="0" i="0" sz="1400" u="none" cap="none" strike="noStrike">
              <a:solidFill>
                <a:srgbClr val="000000"/>
              </a:solidFill>
              <a:latin typeface="Arial"/>
              <a:ea typeface="Arial"/>
              <a:cs typeface="Arial"/>
              <a:sym typeface="Arial"/>
            </a:endParaRPr>
          </a:p>
        </p:txBody>
      </p:sp>
      <p:grpSp>
        <p:nvGrpSpPr>
          <p:cNvPr id="114" name="Google Shape;114;p7"/>
          <p:cNvGrpSpPr/>
          <p:nvPr/>
        </p:nvGrpSpPr>
        <p:grpSpPr>
          <a:xfrm>
            <a:off x="503238" y="2375270"/>
            <a:ext cx="8172450" cy="2822206"/>
            <a:chOff x="744801" y="2533650"/>
            <a:chExt cx="7713815" cy="2663825"/>
          </a:xfrm>
        </p:grpSpPr>
        <p:pic>
          <p:nvPicPr>
            <p:cNvPr id="115" name="Google Shape;115;p7"/>
            <p:cNvPicPr preferRelativeResize="0"/>
            <p:nvPr/>
          </p:nvPicPr>
          <p:blipFill rotWithShape="1">
            <a:blip r:embed="rId3">
              <a:alphaModFix/>
            </a:blip>
            <a:srcRect b="0" l="0" r="0" t="0"/>
            <a:stretch/>
          </p:blipFill>
          <p:spPr>
            <a:xfrm>
              <a:off x="4801473" y="2533650"/>
              <a:ext cx="3657143" cy="2663825"/>
            </a:xfrm>
            <a:prstGeom prst="rect">
              <a:avLst/>
            </a:prstGeom>
            <a:noFill/>
            <a:ln>
              <a:noFill/>
            </a:ln>
          </p:spPr>
        </p:pic>
        <p:pic>
          <p:nvPicPr>
            <p:cNvPr id="116" name="Google Shape;116;p7"/>
            <p:cNvPicPr preferRelativeResize="0"/>
            <p:nvPr/>
          </p:nvPicPr>
          <p:blipFill rotWithShape="1">
            <a:blip r:embed="rId4">
              <a:alphaModFix/>
            </a:blip>
            <a:srcRect b="0" l="0" r="0" t="0"/>
            <a:stretch/>
          </p:blipFill>
          <p:spPr>
            <a:xfrm>
              <a:off x="744801" y="2533650"/>
              <a:ext cx="3993741" cy="2663825"/>
            </a:xfrm>
            <a:prstGeom prst="rect">
              <a:avLst/>
            </a:prstGeom>
            <a:noFill/>
            <a:ln>
              <a:noFill/>
            </a:ln>
          </p:spPr>
        </p:pic>
      </p:grpSp>
      <p:sp>
        <p:nvSpPr>
          <p:cNvPr id="117" name="Google Shape;117;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BUENA ALIMENTACIÓN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8"/>
          <p:cNvSpPr/>
          <p:nvPr/>
        </p:nvSpPr>
        <p:spPr>
          <a:xfrm>
            <a:off x="503238" y="1309688"/>
            <a:ext cx="8172450" cy="388778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8"/>
          <p:cNvSpPr/>
          <p:nvPr/>
        </p:nvSpPr>
        <p:spPr>
          <a:xfrm>
            <a:off x="512665" y="958752"/>
            <a:ext cx="59083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¿CÓMO DEBEMOS COMER?</a:t>
            </a:r>
            <a:endParaRPr b="0" i="0" sz="1400" u="none" cap="none" strike="noStrike">
              <a:solidFill>
                <a:srgbClr val="000000"/>
              </a:solidFill>
              <a:latin typeface="Arial"/>
              <a:ea typeface="Arial"/>
              <a:cs typeface="Arial"/>
              <a:sym typeface="Arial"/>
            </a:endParaRPr>
          </a:p>
        </p:txBody>
      </p:sp>
      <p:grpSp>
        <p:nvGrpSpPr>
          <p:cNvPr id="125" name="Google Shape;125;p8"/>
          <p:cNvGrpSpPr/>
          <p:nvPr/>
        </p:nvGrpSpPr>
        <p:grpSpPr>
          <a:xfrm>
            <a:off x="2888862" y="1581212"/>
            <a:ext cx="3401202" cy="3400363"/>
            <a:chOff x="2951178" y="1581212"/>
            <a:chExt cx="3401202" cy="3400363"/>
          </a:xfrm>
        </p:grpSpPr>
        <p:sp>
          <p:nvSpPr>
            <p:cNvPr id="126" name="Google Shape;126;p8"/>
            <p:cNvSpPr/>
            <p:nvPr/>
          </p:nvSpPr>
          <p:spPr>
            <a:xfrm>
              <a:off x="2981415" y="1611029"/>
              <a:ext cx="3340729" cy="334072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7" name="Google Shape;127;p8"/>
            <p:cNvPicPr preferRelativeResize="0"/>
            <p:nvPr/>
          </p:nvPicPr>
          <p:blipFill rotWithShape="1">
            <a:blip r:embed="rId3">
              <a:alphaModFix/>
            </a:blip>
            <a:srcRect b="0" l="0" r="0" t="0"/>
            <a:stretch/>
          </p:blipFill>
          <p:spPr>
            <a:xfrm>
              <a:off x="2951178" y="1581212"/>
              <a:ext cx="3401202" cy="3400363"/>
            </a:xfrm>
            <a:prstGeom prst="rect">
              <a:avLst/>
            </a:prstGeom>
            <a:noFill/>
            <a:ln>
              <a:noFill/>
            </a:ln>
          </p:spPr>
        </p:pic>
      </p:grpSp>
      <p:grpSp>
        <p:nvGrpSpPr>
          <p:cNvPr id="128" name="Google Shape;128;p8"/>
          <p:cNvGrpSpPr/>
          <p:nvPr/>
        </p:nvGrpSpPr>
        <p:grpSpPr>
          <a:xfrm>
            <a:off x="1905139" y="1871796"/>
            <a:ext cx="5368649" cy="2763570"/>
            <a:chOff x="1832011" y="1919335"/>
            <a:chExt cx="5368649" cy="2763570"/>
          </a:xfrm>
        </p:grpSpPr>
        <p:pic>
          <p:nvPicPr>
            <p:cNvPr id="129" name="Google Shape;129;p8"/>
            <p:cNvPicPr preferRelativeResize="0"/>
            <p:nvPr/>
          </p:nvPicPr>
          <p:blipFill rotWithShape="1">
            <a:blip r:embed="rId4">
              <a:alphaModFix/>
            </a:blip>
            <a:srcRect b="0" l="0" r="0" t="0"/>
            <a:stretch/>
          </p:blipFill>
          <p:spPr>
            <a:xfrm>
              <a:off x="1832011" y="1919335"/>
              <a:ext cx="615914" cy="2763570"/>
            </a:xfrm>
            <a:prstGeom prst="rect">
              <a:avLst/>
            </a:prstGeom>
            <a:noFill/>
            <a:ln>
              <a:noFill/>
            </a:ln>
          </p:spPr>
        </p:pic>
        <p:pic>
          <p:nvPicPr>
            <p:cNvPr id="130" name="Google Shape;130;p8"/>
            <p:cNvPicPr preferRelativeResize="0"/>
            <p:nvPr/>
          </p:nvPicPr>
          <p:blipFill rotWithShape="1">
            <a:blip r:embed="rId5">
              <a:alphaModFix/>
            </a:blip>
            <a:srcRect b="0" l="0" r="0" t="0"/>
            <a:stretch/>
          </p:blipFill>
          <p:spPr>
            <a:xfrm>
              <a:off x="6840538" y="1919335"/>
              <a:ext cx="360122" cy="2763570"/>
            </a:xfrm>
            <a:prstGeom prst="rect">
              <a:avLst/>
            </a:prstGeom>
            <a:noFill/>
            <a:ln>
              <a:noFill/>
            </a:ln>
          </p:spPr>
        </p:pic>
      </p:grpSp>
      <p:sp>
        <p:nvSpPr>
          <p:cNvPr id="131" name="Google Shape;131;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BUENA ALIMENTACIÓN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 name="Google Shape;138;p42"/>
          <p:cNvSpPr txBox="1"/>
          <p:nvPr/>
        </p:nvSpPr>
        <p:spPr>
          <a:xfrm>
            <a:off x="1008063" y="3169972"/>
            <a:ext cx="5334985" cy="11633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ACTIVIDAD FÍSICA, MOMENTOS </a:t>
            </a:r>
            <a:r>
              <a:rPr b="1" i="0" lang="es-PE" sz="2800" u="none" cap="none" strike="noStrike">
                <a:solidFill>
                  <a:schemeClr val="lt1"/>
                </a:solidFill>
                <a:latin typeface="Arial"/>
                <a:ea typeface="Arial"/>
                <a:cs typeface="Arial"/>
                <a:sym typeface="Arial"/>
              </a:rPr>
              <a:t>DE</a:t>
            </a:r>
            <a:r>
              <a:rPr b="0" i="0" lang="es-PE" sz="2800" u="none" cap="none" strike="noStrike">
                <a:solidFill>
                  <a:schemeClr val="lt1"/>
                </a:solidFill>
                <a:latin typeface="Arial"/>
                <a:ea typeface="Arial"/>
                <a:cs typeface="Arial"/>
                <a:sym typeface="Arial"/>
              </a:rPr>
              <a:t> </a:t>
            </a:r>
            <a:r>
              <a:rPr b="1" i="0" lang="es-PE" sz="2800" u="none" cap="none" strike="noStrike">
                <a:solidFill>
                  <a:schemeClr val="lt1"/>
                </a:solidFill>
                <a:latin typeface="Arial"/>
                <a:ea typeface="Arial"/>
                <a:cs typeface="Arial"/>
                <a:sym typeface="Arial"/>
              </a:rPr>
              <a:t>OCIO, DORMIR Y BENEFICIOS DE LA RISA</a:t>
            </a:r>
            <a:endParaRPr b="1" i="0" sz="2800" u="none" cap="none" strike="noStrike">
              <a:solidFill>
                <a:schemeClr val="lt1"/>
              </a:solidFill>
              <a:latin typeface="Arial"/>
              <a:ea typeface="Arial"/>
              <a:cs typeface="Arial"/>
              <a:sym typeface="Arial"/>
            </a:endParaRPr>
          </a:p>
        </p:txBody>
      </p:sp>
      <p:pic>
        <p:nvPicPr>
          <p:cNvPr id="139" name="Google Shape;139;p4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nvSpPr>
        <p:spPr>
          <a:xfrm>
            <a:off x="512664" y="958752"/>
            <a:ext cx="8163000" cy="1139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ACTIVIDAD FÍSICA</a:t>
            </a:r>
            <a:endParaRPr b="0" i="0" sz="1600" u="none" cap="none" strike="noStrike">
              <a:solidFill>
                <a:schemeClr val="dk1"/>
              </a:solidFill>
              <a:latin typeface="Calibri"/>
              <a:ea typeface="Calibri"/>
              <a:cs typeface="Calibri"/>
              <a:sym typeface="Calibri"/>
            </a:endParaRPr>
          </a:p>
          <a:p>
            <a:pPr indent="-169863" lvl="0" marL="177800" marR="0" rtl="0" algn="l">
              <a:lnSpc>
                <a:spcPct val="100000"/>
              </a:lnSpc>
              <a:spcBef>
                <a:spcPts val="1200"/>
              </a:spcBef>
              <a:spcAft>
                <a:spcPts val="0"/>
              </a:spcAft>
              <a:buClr>
                <a:srgbClr val="7030A0"/>
              </a:buClr>
              <a:buSzPts val="1600"/>
              <a:buFont typeface="Arial"/>
              <a:buChar char="•"/>
            </a:pPr>
            <a:r>
              <a:rPr b="0" i="0" lang="es-PE" sz="1600" u="none" cap="none" strike="noStrike">
                <a:solidFill>
                  <a:schemeClr val="dk1"/>
                </a:solidFill>
                <a:latin typeface="Calibri"/>
                <a:ea typeface="Calibri"/>
                <a:cs typeface="Calibri"/>
                <a:sym typeface="Calibri"/>
              </a:rPr>
              <a:t>La actividad física distrae a las personas de eventos estresantes, y mejora el estado de ánimo</a:t>
            </a:r>
            <a:endParaRPr b="0" i="0" sz="1400" u="none" cap="none" strike="noStrike">
              <a:solidFill>
                <a:srgbClr val="000000"/>
              </a:solidFill>
              <a:latin typeface="Arial"/>
              <a:ea typeface="Arial"/>
              <a:cs typeface="Arial"/>
              <a:sym typeface="Arial"/>
            </a:endParaRPr>
          </a:p>
          <a:p>
            <a:pPr indent="-169863" lvl="0" marL="177800" marR="0" rtl="0" algn="l">
              <a:lnSpc>
                <a:spcPct val="100000"/>
              </a:lnSpc>
              <a:spcBef>
                <a:spcPts val="0"/>
              </a:spcBef>
              <a:spcAft>
                <a:spcPts val="0"/>
              </a:spcAft>
              <a:buClr>
                <a:srgbClr val="7030A0"/>
              </a:buClr>
              <a:buSzPts val="1600"/>
              <a:buFont typeface="Arial"/>
              <a:buChar char="•"/>
            </a:pPr>
            <a:r>
              <a:rPr b="0" i="0" lang="es-PE" sz="1600" u="none" cap="none" strike="noStrike">
                <a:solidFill>
                  <a:schemeClr val="dk1"/>
                </a:solidFill>
                <a:latin typeface="Calibri"/>
                <a:ea typeface="Calibri"/>
                <a:cs typeface="Calibri"/>
                <a:sym typeface="Calibri"/>
              </a:rPr>
              <a:t>Tus opciones:  caminar, correr, pasear a la mascota, jugar fútbol, nadar, saltar, etc.</a:t>
            </a:r>
            <a:endParaRPr b="0" i="0" sz="1400" u="none" cap="none" strike="noStrike">
              <a:solidFill>
                <a:srgbClr val="000000"/>
              </a:solidFill>
              <a:latin typeface="Arial"/>
              <a:ea typeface="Arial"/>
              <a:cs typeface="Arial"/>
              <a:sym typeface="Arial"/>
            </a:endParaRPr>
          </a:p>
          <a:p>
            <a:pPr indent="-169863" lvl="0" marL="177800" marR="0" rtl="0" algn="l">
              <a:lnSpc>
                <a:spcPct val="100000"/>
              </a:lnSpc>
              <a:spcBef>
                <a:spcPts val="0"/>
              </a:spcBef>
              <a:spcAft>
                <a:spcPts val="0"/>
              </a:spcAft>
              <a:buClr>
                <a:srgbClr val="7030A0"/>
              </a:buClr>
              <a:buSzPts val="1600"/>
              <a:buFont typeface="Arial"/>
              <a:buChar char="•"/>
            </a:pPr>
            <a:r>
              <a:rPr b="0" i="0" lang="es-PE" sz="1600" u="none" cap="none" strike="noStrike">
                <a:solidFill>
                  <a:schemeClr val="dk1"/>
                </a:solidFill>
                <a:latin typeface="Calibri"/>
                <a:ea typeface="Calibri"/>
                <a:cs typeface="Calibri"/>
                <a:sym typeface="Calibri"/>
              </a:rPr>
              <a:t>La idea es </a:t>
            </a:r>
            <a:r>
              <a:rPr b="1" i="0" lang="es-PE" sz="1600" u="none" cap="none" strike="noStrike">
                <a:solidFill>
                  <a:schemeClr val="dk1"/>
                </a:solidFill>
                <a:latin typeface="Calibri"/>
                <a:ea typeface="Calibri"/>
                <a:cs typeface="Calibri"/>
                <a:sym typeface="Calibri"/>
              </a:rPr>
              <a:t>NO QUEDARSE SENTADO</a:t>
            </a:r>
            <a:endParaRPr b="0" i="0" sz="1400" u="none" cap="none" strike="noStrike">
              <a:solidFill>
                <a:srgbClr val="000000"/>
              </a:solidFill>
              <a:latin typeface="Arial"/>
              <a:ea typeface="Arial"/>
              <a:cs typeface="Arial"/>
              <a:sym typeface="Arial"/>
            </a:endParaRPr>
          </a:p>
        </p:txBody>
      </p:sp>
      <p:grpSp>
        <p:nvGrpSpPr>
          <p:cNvPr id="146" name="Google Shape;146;p9"/>
          <p:cNvGrpSpPr/>
          <p:nvPr/>
        </p:nvGrpSpPr>
        <p:grpSpPr>
          <a:xfrm>
            <a:off x="496892" y="2533651"/>
            <a:ext cx="8178795" cy="2663825"/>
            <a:chOff x="544027" y="3189693"/>
            <a:chExt cx="6164534" cy="2007782"/>
          </a:xfrm>
        </p:grpSpPr>
        <p:pic>
          <p:nvPicPr>
            <p:cNvPr id="147" name="Google Shape;147;p9"/>
            <p:cNvPicPr preferRelativeResize="0"/>
            <p:nvPr/>
          </p:nvPicPr>
          <p:blipFill rotWithShape="1">
            <a:blip r:embed="rId3">
              <a:alphaModFix/>
            </a:blip>
            <a:srcRect b="-1" l="0" r="0" t="0"/>
            <a:stretch/>
          </p:blipFill>
          <p:spPr>
            <a:xfrm>
              <a:off x="544027" y="3189693"/>
              <a:ext cx="3048000" cy="2004727"/>
            </a:xfrm>
            <a:prstGeom prst="rect">
              <a:avLst/>
            </a:prstGeom>
            <a:noFill/>
            <a:ln>
              <a:noFill/>
            </a:ln>
          </p:spPr>
        </p:pic>
        <p:pic>
          <p:nvPicPr>
            <p:cNvPr id="148" name="Google Shape;148;p9"/>
            <p:cNvPicPr preferRelativeResize="0"/>
            <p:nvPr/>
          </p:nvPicPr>
          <p:blipFill rotWithShape="1">
            <a:blip r:embed="rId4">
              <a:alphaModFix/>
            </a:blip>
            <a:srcRect b="0" l="0" r="0" t="0"/>
            <a:stretch/>
          </p:blipFill>
          <p:spPr>
            <a:xfrm>
              <a:off x="3646340" y="3189693"/>
              <a:ext cx="3062221" cy="2007782"/>
            </a:xfrm>
            <a:prstGeom prst="rect">
              <a:avLst/>
            </a:prstGeom>
            <a:noFill/>
            <a:ln>
              <a:noFill/>
            </a:ln>
          </p:spPr>
        </p:pic>
      </p:grpSp>
      <p:sp>
        <p:nvSpPr>
          <p:cNvPr id="149" name="Google Shape;149;p9"/>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txBox="1"/>
          <p:nvPr/>
        </p:nvSpPr>
        <p:spPr>
          <a:xfrm>
            <a:off x="512664" y="958752"/>
            <a:ext cx="8163023" cy="1231106"/>
          </a:xfrm>
          <a:prstGeom prst="rect">
            <a:avLst/>
          </a:prstGeom>
          <a:noFill/>
          <a:ln>
            <a:noFill/>
          </a:ln>
        </p:spPr>
        <p:txBody>
          <a:bodyPr anchorCtr="0" anchor="t" bIns="0" lIns="0" spcFirstLastPara="1" rIns="0" wrap="square" tIns="0">
            <a:spAutoFit/>
          </a:bodyPr>
          <a:lstStyle/>
          <a:p>
            <a:pPr indent="-169863" lvl="0" marL="177800" marR="0" rtl="0" algn="l">
              <a:lnSpc>
                <a:spcPct val="100000"/>
              </a:lnSpc>
              <a:spcBef>
                <a:spcPts val="0"/>
              </a:spcBef>
              <a:spcAft>
                <a:spcPts val="0"/>
              </a:spcAft>
              <a:buClr>
                <a:srgbClr val="7030A0"/>
              </a:buClr>
              <a:buSzPts val="1600"/>
              <a:buFont typeface="Arial"/>
              <a:buChar char="•"/>
            </a:pPr>
            <a:r>
              <a:rPr b="0" i="0" lang="es-PE" sz="1600" u="none" cap="none" strike="noStrike">
                <a:solidFill>
                  <a:schemeClr val="dk1"/>
                </a:solidFill>
                <a:latin typeface="Calibri"/>
                <a:ea typeface="Calibri"/>
                <a:cs typeface="Calibri"/>
                <a:sym typeface="Calibri"/>
              </a:rPr>
              <a:t>Las actividades aeróbicas como correr, nadar o montar bicicleta, implican gestos y movimientos repetitivos, generan un efecto calmante. PERMITEN DESCARGAR EMOCIONES FUERTES.</a:t>
            </a:r>
            <a:endParaRPr b="0" i="0" sz="1600" u="none" cap="none" strike="noStrike">
              <a:solidFill>
                <a:srgbClr val="000000"/>
              </a:solidFill>
              <a:latin typeface="Calibri"/>
              <a:ea typeface="Calibri"/>
              <a:cs typeface="Calibri"/>
              <a:sym typeface="Calibri"/>
            </a:endParaRPr>
          </a:p>
          <a:p>
            <a:pPr indent="-68263" lvl="0" marL="177800" marR="0" rtl="0" algn="l">
              <a:lnSpc>
                <a:spcPct val="100000"/>
              </a:lnSpc>
              <a:spcBef>
                <a:spcPts val="0"/>
              </a:spcBef>
              <a:spcAft>
                <a:spcPts val="0"/>
              </a:spcAft>
              <a:buClr>
                <a:srgbClr val="7030A0"/>
              </a:buClr>
              <a:buSzPts val="1600"/>
              <a:buFont typeface="Arial"/>
              <a:buNone/>
            </a:pPr>
            <a:r>
              <a:t/>
            </a:r>
            <a:endParaRPr b="0" i="0" sz="1600" u="none" cap="none" strike="noStrike">
              <a:solidFill>
                <a:schemeClr val="dk1"/>
              </a:solidFill>
              <a:latin typeface="Calibri"/>
              <a:ea typeface="Calibri"/>
              <a:cs typeface="Calibri"/>
              <a:sym typeface="Calibri"/>
            </a:endParaRPr>
          </a:p>
          <a:p>
            <a:pPr indent="-169863" lvl="0" marL="177800" marR="0" rtl="0" algn="l">
              <a:lnSpc>
                <a:spcPct val="100000"/>
              </a:lnSpc>
              <a:spcBef>
                <a:spcPts val="0"/>
              </a:spcBef>
              <a:spcAft>
                <a:spcPts val="0"/>
              </a:spcAft>
              <a:buClr>
                <a:srgbClr val="7030A0"/>
              </a:buClr>
              <a:buSzPts val="1600"/>
              <a:buFont typeface="Arial"/>
              <a:buChar char="•"/>
            </a:pPr>
            <a:r>
              <a:rPr b="0" i="0" lang="es-PE" sz="1600" u="none" cap="none" strike="noStrike">
                <a:solidFill>
                  <a:schemeClr val="dk1"/>
                </a:solidFill>
                <a:latin typeface="Calibri"/>
                <a:ea typeface="Calibri"/>
                <a:cs typeface="Calibri"/>
                <a:sym typeface="Calibri"/>
              </a:rPr>
              <a:t>Estudios han demostrado que los maratonistas presentan un nivel mucho más bajo de testosterona, que es una hormona relacionada con la agresividad.</a:t>
            </a:r>
            <a:endParaRPr b="0" i="0" sz="1600" u="none" cap="none" strike="noStrike">
              <a:solidFill>
                <a:srgbClr val="000000"/>
              </a:solidFill>
              <a:latin typeface="Calibri"/>
              <a:ea typeface="Calibri"/>
              <a:cs typeface="Calibri"/>
              <a:sym typeface="Calibri"/>
            </a:endParaRPr>
          </a:p>
        </p:txBody>
      </p:sp>
      <p:pic>
        <p:nvPicPr>
          <p:cNvPr id="155" name="Google Shape;155;p10"/>
          <p:cNvPicPr preferRelativeResize="0"/>
          <p:nvPr/>
        </p:nvPicPr>
        <p:blipFill rotWithShape="1">
          <a:blip r:embed="rId3">
            <a:alphaModFix/>
          </a:blip>
          <a:srcRect b="0" l="0" r="0" t="0"/>
          <a:stretch/>
        </p:blipFill>
        <p:spPr>
          <a:xfrm>
            <a:off x="5156462" y="2543077"/>
            <a:ext cx="3519224" cy="2654398"/>
          </a:xfrm>
          <a:prstGeom prst="rect">
            <a:avLst/>
          </a:prstGeom>
          <a:noFill/>
          <a:ln>
            <a:noFill/>
          </a:ln>
        </p:spPr>
      </p:pic>
      <p:pic>
        <p:nvPicPr>
          <p:cNvPr id="156" name="Google Shape;156;p10"/>
          <p:cNvPicPr preferRelativeResize="0"/>
          <p:nvPr/>
        </p:nvPicPr>
        <p:blipFill rotWithShape="1">
          <a:blip r:embed="rId4">
            <a:alphaModFix/>
          </a:blip>
          <a:srcRect b="0" l="0" r="0" t="0"/>
          <a:stretch/>
        </p:blipFill>
        <p:spPr>
          <a:xfrm>
            <a:off x="503237" y="2543077"/>
            <a:ext cx="4577019" cy="2663825"/>
          </a:xfrm>
          <a:prstGeom prst="rect">
            <a:avLst/>
          </a:prstGeom>
          <a:noFill/>
          <a:ln>
            <a:noFill/>
          </a:ln>
        </p:spPr>
      </p:pic>
      <p:sp>
        <p:nvSpPr>
          <p:cNvPr id="157" name="Google Shape;157;p10"/>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p:nvPr/>
        </p:nvSpPr>
        <p:spPr>
          <a:xfrm>
            <a:off x="512665" y="958752"/>
            <a:ext cx="59083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OTRAS ALTERNATIVAS</a:t>
            </a:r>
            <a:endParaRPr b="0" i="0" sz="1400" u="none" cap="none" strike="noStrike">
              <a:solidFill>
                <a:srgbClr val="000000"/>
              </a:solidFill>
              <a:latin typeface="Arial"/>
              <a:ea typeface="Arial"/>
              <a:cs typeface="Arial"/>
              <a:sym typeface="Arial"/>
            </a:endParaRPr>
          </a:p>
        </p:txBody>
      </p:sp>
      <p:sp>
        <p:nvSpPr>
          <p:cNvPr id="164" name="Google Shape;164;p11"/>
          <p:cNvSpPr/>
          <p:nvPr/>
        </p:nvSpPr>
        <p:spPr>
          <a:xfrm>
            <a:off x="742634" y="1308543"/>
            <a:ext cx="2473181" cy="502063"/>
          </a:xfrm>
          <a:prstGeom prst="rect">
            <a:avLst/>
          </a:prstGeom>
          <a:solidFill>
            <a:srgbClr val="009FA7"/>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Tiempo y motivación</a:t>
            </a:r>
            <a:endParaRPr b="0" i="0" sz="1400" u="none" cap="none" strike="noStrike">
              <a:solidFill>
                <a:srgbClr val="000000"/>
              </a:solidFill>
              <a:latin typeface="Arial"/>
              <a:ea typeface="Arial"/>
              <a:cs typeface="Arial"/>
              <a:sym typeface="Arial"/>
            </a:endParaRPr>
          </a:p>
        </p:txBody>
      </p:sp>
      <p:sp>
        <p:nvSpPr>
          <p:cNvPr id="165" name="Google Shape;165;p11"/>
          <p:cNvSpPr/>
          <p:nvPr/>
        </p:nvSpPr>
        <p:spPr>
          <a:xfrm>
            <a:off x="742635" y="1887147"/>
            <a:ext cx="2470044" cy="1676186"/>
          </a:xfrm>
          <a:prstGeom prst="rect">
            <a:avLst/>
          </a:prstGeom>
          <a:solidFill>
            <a:srgbClr val="D1EDEE"/>
          </a:solidFill>
          <a:ln>
            <a:noFill/>
          </a:ln>
        </p:spPr>
        <p:txBody>
          <a:bodyPr anchorCtr="0" anchor="t" bIns="45700" lIns="144000" spcFirstLastPara="1" rIns="108000" wrap="square" tIns="144000">
            <a:noAutofit/>
          </a:bodyPr>
          <a:lstStyle/>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Al sonar la alarma, ¡Comienza!</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Coordina con un amigo o familiar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Únete a un grupo</a:t>
            </a:r>
            <a:endParaRPr b="0" i="0" sz="1400" u="none" cap="none" strike="noStrike">
              <a:solidFill>
                <a:srgbClr val="000000"/>
              </a:solidFill>
              <a:latin typeface="Arial"/>
              <a:ea typeface="Arial"/>
              <a:cs typeface="Arial"/>
              <a:sym typeface="Arial"/>
            </a:endParaRPr>
          </a:p>
        </p:txBody>
      </p:sp>
      <p:pic>
        <p:nvPicPr>
          <p:cNvPr id="166" name="Google Shape;166;p11"/>
          <p:cNvPicPr preferRelativeResize="0"/>
          <p:nvPr/>
        </p:nvPicPr>
        <p:blipFill rotWithShape="1">
          <a:blip r:embed="rId3">
            <a:alphaModFix/>
          </a:blip>
          <a:srcRect b="0" l="0" r="0" t="0"/>
          <a:stretch/>
        </p:blipFill>
        <p:spPr>
          <a:xfrm>
            <a:off x="742635" y="3636076"/>
            <a:ext cx="2464871" cy="1561399"/>
          </a:xfrm>
          <a:prstGeom prst="rect">
            <a:avLst/>
          </a:prstGeom>
          <a:noFill/>
          <a:ln>
            <a:noFill/>
          </a:ln>
        </p:spPr>
      </p:pic>
      <p:sp>
        <p:nvSpPr>
          <p:cNvPr id="167" name="Google Shape;167;p11"/>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2"/>
          <p:cNvSpPr/>
          <p:nvPr/>
        </p:nvSpPr>
        <p:spPr>
          <a:xfrm>
            <a:off x="512665" y="958752"/>
            <a:ext cx="59083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OTRAS ALTERNATIVAS</a:t>
            </a:r>
            <a:endParaRPr b="0" i="0" sz="1400" u="none" cap="none" strike="noStrike">
              <a:solidFill>
                <a:srgbClr val="000000"/>
              </a:solidFill>
              <a:latin typeface="Arial"/>
              <a:ea typeface="Arial"/>
              <a:cs typeface="Arial"/>
              <a:sym typeface="Arial"/>
            </a:endParaRPr>
          </a:p>
        </p:txBody>
      </p:sp>
      <p:sp>
        <p:nvSpPr>
          <p:cNvPr id="174" name="Google Shape;174;p12"/>
          <p:cNvSpPr/>
          <p:nvPr/>
        </p:nvSpPr>
        <p:spPr>
          <a:xfrm>
            <a:off x="742634" y="1308543"/>
            <a:ext cx="2473181" cy="502063"/>
          </a:xfrm>
          <a:prstGeom prst="rect">
            <a:avLst/>
          </a:prstGeom>
          <a:solidFill>
            <a:srgbClr val="009FA7"/>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Tiempo y motivación</a:t>
            </a:r>
            <a:endParaRPr b="0" i="0" sz="1400" u="none" cap="none" strike="noStrike">
              <a:solidFill>
                <a:srgbClr val="000000"/>
              </a:solidFill>
              <a:latin typeface="Arial"/>
              <a:ea typeface="Arial"/>
              <a:cs typeface="Arial"/>
              <a:sym typeface="Arial"/>
            </a:endParaRPr>
          </a:p>
        </p:txBody>
      </p:sp>
      <p:sp>
        <p:nvSpPr>
          <p:cNvPr id="175" name="Google Shape;175;p12"/>
          <p:cNvSpPr/>
          <p:nvPr/>
        </p:nvSpPr>
        <p:spPr>
          <a:xfrm>
            <a:off x="742635" y="1887147"/>
            <a:ext cx="2470044" cy="1676186"/>
          </a:xfrm>
          <a:prstGeom prst="rect">
            <a:avLst/>
          </a:prstGeom>
          <a:solidFill>
            <a:srgbClr val="D1EDEE"/>
          </a:solidFill>
          <a:ln>
            <a:noFill/>
          </a:ln>
        </p:spPr>
        <p:txBody>
          <a:bodyPr anchorCtr="0" anchor="t" bIns="45700" lIns="144000" spcFirstLastPara="1" rIns="108000" wrap="square" tIns="144000">
            <a:noAutofit/>
          </a:bodyPr>
          <a:lstStyle/>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Al sonar la alarma, ¡Comienza!</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Coordina con un amigo o familiar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Únete a un grupo</a:t>
            </a:r>
            <a:endParaRPr b="0" i="0" sz="1400" u="none" cap="none" strike="noStrike">
              <a:solidFill>
                <a:srgbClr val="000000"/>
              </a:solidFill>
              <a:latin typeface="Arial"/>
              <a:ea typeface="Arial"/>
              <a:cs typeface="Arial"/>
              <a:sym typeface="Arial"/>
            </a:endParaRPr>
          </a:p>
        </p:txBody>
      </p:sp>
      <p:sp>
        <p:nvSpPr>
          <p:cNvPr id="176" name="Google Shape;176;p12"/>
          <p:cNvSpPr/>
          <p:nvPr/>
        </p:nvSpPr>
        <p:spPr>
          <a:xfrm>
            <a:off x="3335410" y="1308543"/>
            <a:ext cx="2473181" cy="502063"/>
          </a:xfrm>
          <a:prstGeom prst="rect">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Tiempo y preparación</a:t>
            </a:r>
            <a:endParaRPr b="0" i="0" sz="1400" u="none" cap="none" strike="noStrike">
              <a:solidFill>
                <a:srgbClr val="000000"/>
              </a:solidFill>
              <a:latin typeface="Arial"/>
              <a:ea typeface="Arial"/>
              <a:cs typeface="Arial"/>
              <a:sym typeface="Arial"/>
            </a:endParaRPr>
          </a:p>
        </p:txBody>
      </p:sp>
      <p:sp>
        <p:nvSpPr>
          <p:cNvPr id="177" name="Google Shape;177;p12"/>
          <p:cNvSpPr/>
          <p:nvPr/>
        </p:nvSpPr>
        <p:spPr>
          <a:xfrm>
            <a:off x="3335410" y="1887147"/>
            <a:ext cx="2470044" cy="1676186"/>
          </a:xfrm>
          <a:prstGeom prst="rect">
            <a:avLst/>
          </a:prstGeom>
          <a:solidFill>
            <a:srgbClr val="E8D9E8"/>
          </a:solidFill>
          <a:ln>
            <a:noFill/>
          </a:ln>
        </p:spPr>
        <p:txBody>
          <a:bodyPr anchorCtr="0" anchor="t" bIns="45700" lIns="144000" spcFirstLastPara="1" rIns="108000" wrap="square" tIns="144000">
            <a:noAutofit/>
          </a:bodyPr>
          <a:lstStyle/>
          <a:p>
            <a:pPr indent="-177800" lvl="0" marL="177800" marR="0" rtl="0" algn="l">
              <a:lnSpc>
                <a:spcPct val="100000"/>
              </a:lnSpc>
              <a:spcBef>
                <a:spcPts val="0"/>
              </a:spcBef>
              <a:spcAft>
                <a:spcPts val="0"/>
              </a:spcAft>
              <a:buClr>
                <a:srgbClr val="772978"/>
              </a:buClr>
              <a:buSzPts val="1500"/>
              <a:buFont typeface="Arial"/>
              <a:buChar char="•"/>
            </a:pPr>
            <a:r>
              <a:rPr b="0" i="0" lang="es-PE" sz="1500" u="none" cap="none" strike="noStrike">
                <a:solidFill>
                  <a:schemeClr val="dk1"/>
                </a:solidFill>
                <a:latin typeface="Calibri"/>
                <a:ea typeface="Calibri"/>
                <a:cs typeface="Calibri"/>
                <a:sym typeface="Calibri"/>
              </a:rPr>
              <a:t>Ten la ropa y zapatos en tu oficina o auto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72978"/>
              </a:buClr>
              <a:buSzPts val="1500"/>
              <a:buFont typeface="Arial"/>
              <a:buChar char="•"/>
            </a:pPr>
            <a:r>
              <a:rPr b="0" i="0" lang="es-PE" sz="1500" u="none" cap="none" strike="noStrike">
                <a:solidFill>
                  <a:schemeClr val="dk1"/>
                </a:solidFill>
                <a:latin typeface="Calibri"/>
                <a:ea typeface="Calibri"/>
                <a:cs typeface="Calibri"/>
                <a:sym typeface="Calibri"/>
              </a:rPr>
              <a:t>Alista tus cosas la noche anterior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72978"/>
              </a:buClr>
              <a:buSzPts val="1500"/>
              <a:buFont typeface="Arial"/>
              <a:buChar char="•"/>
            </a:pPr>
            <a:r>
              <a:rPr b="0" i="0" lang="es-PE" sz="1500" u="none" cap="none" strike="noStrike">
                <a:solidFill>
                  <a:schemeClr val="dk1"/>
                </a:solidFill>
                <a:latin typeface="Calibri"/>
                <a:ea typeface="Calibri"/>
                <a:cs typeface="Calibri"/>
                <a:sym typeface="Calibri"/>
              </a:rPr>
              <a:t>Escoge un lugar cerca a tu casa u oficina</a:t>
            </a:r>
            <a:endParaRPr b="0" i="0" sz="1400" u="none" cap="none" strike="noStrike">
              <a:solidFill>
                <a:srgbClr val="000000"/>
              </a:solidFill>
              <a:latin typeface="Arial"/>
              <a:ea typeface="Arial"/>
              <a:cs typeface="Arial"/>
              <a:sym typeface="Arial"/>
            </a:endParaRPr>
          </a:p>
        </p:txBody>
      </p:sp>
      <p:pic>
        <p:nvPicPr>
          <p:cNvPr id="178" name="Google Shape;178;p12"/>
          <p:cNvPicPr preferRelativeResize="0"/>
          <p:nvPr/>
        </p:nvPicPr>
        <p:blipFill rotWithShape="1">
          <a:blip r:embed="rId3">
            <a:alphaModFix/>
          </a:blip>
          <a:srcRect b="4815" l="0" r="0" t="0"/>
          <a:stretch/>
        </p:blipFill>
        <p:spPr>
          <a:xfrm>
            <a:off x="3335410" y="3636076"/>
            <a:ext cx="2460553" cy="1561399"/>
          </a:xfrm>
          <a:prstGeom prst="rect">
            <a:avLst/>
          </a:prstGeom>
          <a:noFill/>
          <a:ln>
            <a:noFill/>
          </a:ln>
        </p:spPr>
      </p:pic>
      <p:pic>
        <p:nvPicPr>
          <p:cNvPr id="179" name="Google Shape;179;p12"/>
          <p:cNvPicPr preferRelativeResize="0"/>
          <p:nvPr/>
        </p:nvPicPr>
        <p:blipFill rotWithShape="1">
          <a:blip r:embed="rId4">
            <a:alphaModFix/>
          </a:blip>
          <a:srcRect b="0" l="0" r="0" t="0"/>
          <a:stretch/>
        </p:blipFill>
        <p:spPr>
          <a:xfrm>
            <a:off x="742635" y="3636076"/>
            <a:ext cx="2464871" cy="1561399"/>
          </a:xfrm>
          <a:prstGeom prst="rect">
            <a:avLst/>
          </a:prstGeom>
          <a:noFill/>
          <a:ln>
            <a:noFill/>
          </a:ln>
        </p:spPr>
      </p:pic>
      <p:sp>
        <p:nvSpPr>
          <p:cNvPr id="180" name="Google Shape;180;p12"/>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3"/>
          <p:cNvSpPr/>
          <p:nvPr/>
        </p:nvSpPr>
        <p:spPr>
          <a:xfrm>
            <a:off x="512665" y="958752"/>
            <a:ext cx="59083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OTRAS ALTERNATIVAS</a:t>
            </a:r>
            <a:endParaRPr b="0" i="0" sz="1400" u="none" cap="none" strike="noStrike">
              <a:solidFill>
                <a:srgbClr val="000000"/>
              </a:solidFill>
              <a:latin typeface="Arial"/>
              <a:ea typeface="Arial"/>
              <a:cs typeface="Arial"/>
              <a:sym typeface="Arial"/>
            </a:endParaRPr>
          </a:p>
        </p:txBody>
      </p:sp>
      <p:sp>
        <p:nvSpPr>
          <p:cNvPr id="187" name="Google Shape;187;p13"/>
          <p:cNvSpPr/>
          <p:nvPr/>
        </p:nvSpPr>
        <p:spPr>
          <a:xfrm>
            <a:off x="742634" y="1308543"/>
            <a:ext cx="2473181" cy="502063"/>
          </a:xfrm>
          <a:prstGeom prst="rect">
            <a:avLst/>
          </a:prstGeom>
          <a:solidFill>
            <a:srgbClr val="009FA7"/>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Tiempo y motivación</a:t>
            </a:r>
            <a:endParaRPr b="0" i="0" sz="1400" u="none" cap="none" strike="noStrike">
              <a:solidFill>
                <a:srgbClr val="000000"/>
              </a:solidFill>
              <a:latin typeface="Arial"/>
              <a:ea typeface="Arial"/>
              <a:cs typeface="Arial"/>
              <a:sym typeface="Arial"/>
            </a:endParaRPr>
          </a:p>
        </p:txBody>
      </p:sp>
      <p:sp>
        <p:nvSpPr>
          <p:cNvPr id="188" name="Google Shape;188;p13"/>
          <p:cNvSpPr/>
          <p:nvPr/>
        </p:nvSpPr>
        <p:spPr>
          <a:xfrm>
            <a:off x="742635" y="1887147"/>
            <a:ext cx="2470044" cy="1676186"/>
          </a:xfrm>
          <a:prstGeom prst="rect">
            <a:avLst/>
          </a:prstGeom>
          <a:solidFill>
            <a:srgbClr val="D1EDEE"/>
          </a:solidFill>
          <a:ln>
            <a:noFill/>
          </a:ln>
        </p:spPr>
        <p:txBody>
          <a:bodyPr anchorCtr="0" anchor="t" bIns="45700" lIns="144000" spcFirstLastPara="1" rIns="108000" wrap="square" tIns="144000">
            <a:noAutofit/>
          </a:bodyPr>
          <a:lstStyle/>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Al sonar la alarma, ¡Comienza!</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Coordina con un amigo o familiar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9FA7"/>
              </a:buClr>
              <a:buSzPts val="1500"/>
              <a:buFont typeface="Arial"/>
              <a:buChar char="•"/>
            </a:pPr>
            <a:r>
              <a:rPr b="0" i="0" lang="es-PE" sz="1500" u="none" cap="none" strike="noStrike">
                <a:solidFill>
                  <a:schemeClr val="dk1"/>
                </a:solidFill>
                <a:latin typeface="Calibri"/>
                <a:ea typeface="Calibri"/>
                <a:cs typeface="Calibri"/>
                <a:sym typeface="Calibri"/>
              </a:rPr>
              <a:t>Únete a un grupo</a:t>
            </a:r>
            <a:endParaRPr b="0" i="0" sz="1400" u="none" cap="none" strike="noStrike">
              <a:solidFill>
                <a:srgbClr val="000000"/>
              </a:solidFill>
              <a:latin typeface="Arial"/>
              <a:ea typeface="Arial"/>
              <a:cs typeface="Arial"/>
              <a:sym typeface="Arial"/>
            </a:endParaRPr>
          </a:p>
        </p:txBody>
      </p:sp>
      <p:sp>
        <p:nvSpPr>
          <p:cNvPr id="189" name="Google Shape;189;p13"/>
          <p:cNvSpPr/>
          <p:nvPr/>
        </p:nvSpPr>
        <p:spPr>
          <a:xfrm>
            <a:off x="3335410" y="1308543"/>
            <a:ext cx="2473181" cy="502063"/>
          </a:xfrm>
          <a:prstGeom prst="rect">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Tiempo y preparación</a:t>
            </a:r>
            <a:endParaRPr b="0" i="0" sz="1400" u="none" cap="none" strike="noStrike">
              <a:solidFill>
                <a:srgbClr val="000000"/>
              </a:solidFill>
              <a:latin typeface="Arial"/>
              <a:ea typeface="Arial"/>
              <a:cs typeface="Arial"/>
              <a:sym typeface="Arial"/>
            </a:endParaRPr>
          </a:p>
        </p:txBody>
      </p:sp>
      <p:sp>
        <p:nvSpPr>
          <p:cNvPr id="190" name="Google Shape;190;p13"/>
          <p:cNvSpPr/>
          <p:nvPr/>
        </p:nvSpPr>
        <p:spPr>
          <a:xfrm>
            <a:off x="3335410" y="1887147"/>
            <a:ext cx="2470044" cy="1676186"/>
          </a:xfrm>
          <a:prstGeom prst="rect">
            <a:avLst/>
          </a:prstGeom>
          <a:solidFill>
            <a:srgbClr val="E8D9E8"/>
          </a:solidFill>
          <a:ln>
            <a:noFill/>
          </a:ln>
        </p:spPr>
        <p:txBody>
          <a:bodyPr anchorCtr="0" anchor="t" bIns="45700" lIns="144000" spcFirstLastPara="1" rIns="108000" wrap="square" tIns="144000">
            <a:noAutofit/>
          </a:bodyPr>
          <a:lstStyle/>
          <a:p>
            <a:pPr indent="-177800" lvl="0" marL="177800" marR="0" rtl="0" algn="l">
              <a:lnSpc>
                <a:spcPct val="100000"/>
              </a:lnSpc>
              <a:spcBef>
                <a:spcPts val="0"/>
              </a:spcBef>
              <a:spcAft>
                <a:spcPts val="0"/>
              </a:spcAft>
              <a:buClr>
                <a:srgbClr val="772978"/>
              </a:buClr>
              <a:buSzPts val="1500"/>
              <a:buFont typeface="Arial"/>
              <a:buChar char="•"/>
            </a:pPr>
            <a:r>
              <a:rPr b="0" i="0" lang="es-PE" sz="1500" u="none" cap="none" strike="noStrike">
                <a:solidFill>
                  <a:schemeClr val="dk1"/>
                </a:solidFill>
                <a:latin typeface="Calibri"/>
                <a:ea typeface="Calibri"/>
                <a:cs typeface="Calibri"/>
                <a:sym typeface="Calibri"/>
              </a:rPr>
              <a:t>Ten la ropa y zapatos en tu oficina o auto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72978"/>
              </a:buClr>
              <a:buSzPts val="1500"/>
              <a:buFont typeface="Arial"/>
              <a:buChar char="•"/>
            </a:pPr>
            <a:r>
              <a:rPr b="0" i="0" lang="es-PE" sz="1500" u="none" cap="none" strike="noStrike">
                <a:solidFill>
                  <a:schemeClr val="dk1"/>
                </a:solidFill>
                <a:latin typeface="Calibri"/>
                <a:ea typeface="Calibri"/>
                <a:cs typeface="Calibri"/>
                <a:sym typeface="Calibri"/>
              </a:rPr>
              <a:t>Alista tus cosas la noche anterior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772978"/>
              </a:buClr>
              <a:buSzPts val="1500"/>
              <a:buFont typeface="Arial"/>
              <a:buChar char="•"/>
            </a:pPr>
            <a:r>
              <a:rPr b="0" i="0" lang="es-PE" sz="1500" u="none" cap="none" strike="noStrike">
                <a:solidFill>
                  <a:schemeClr val="dk1"/>
                </a:solidFill>
                <a:latin typeface="Calibri"/>
                <a:ea typeface="Calibri"/>
                <a:cs typeface="Calibri"/>
                <a:sym typeface="Calibri"/>
              </a:rPr>
              <a:t>Escoge un lugar cerca a tu casa u oficina</a:t>
            </a:r>
            <a:endParaRPr b="0" i="0" sz="1400" u="none" cap="none" strike="noStrike">
              <a:solidFill>
                <a:srgbClr val="000000"/>
              </a:solidFill>
              <a:latin typeface="Arial"/>
              <a:ea typeface="Arial"/>
              <a:cs typeface="Arial"/>
              <a:sym typeface="Arial"/>
            </a:endParaRPr>
          </a:p>
        </p:txBody>
      </p:sp>
      <p:sp>
        <p:nvSpPr>
          <p:cNvPr id="191" name="Google Shape;191;p13"/>
          <p:cNvSpPr/>
          <p:nvPr/>
        </p:nvSpPr>
        <p:spPr>
          <a:xfrm>
            <a:off x="5928186" y="1308543"/>
            <a:ext cx="2473181" cy="502063"/>
          </a:xfrm>
          <a:prstGeom prst="rect">
            <a:avLst/>
          </a:prstGeom>
          <a:solidFill>
            <a:srgbClr val="DF6B2C"/>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Tiempo y tareas</a:t>
            </a:r>
            <a:endParaRPr b="0" i="0" sz="1400" u="none" cap="none" strike="noStrike">
              <a:solidFill>
                <a:srgbClr val="000000"/>
              </a:solidFill>
              <a:latin typeface="Arial"/>
              <a:ea typeface="Arial"/>
              <a:cs typeface="Arial"/>
              <a:sym typeface="Arial"/>
            </a:endParaRPr>
          </a:p>
        </p:txBody>
      </p:sp>
      <p:sp>
        <p:nvSpPr>
          <p:cNvPr id="192" name="Google Shape;192;p13"/>
          <p:cNvSpPr/>
          <p:nvPr/>
        </p:nvSpPr>
        <p:spPr>
          <a:xfrm>
            <a:off x="5928186" y="1887147"/>
            <a:ext cx="2470044" cy="1676186"/>
          </a:xfrm>
          <a:prstGeom prst="rect">
            <a:avLst/>
          </a:prstGeom>
          <a:solidFill>
            <a:srgbClr val="F9DDD1"/>
          </a:solidFill>
          <a:ln>
            <a:noFill/>
          </a:ln>
        </p:spPr>
        <p:txBody>
          <a:bodyPr anchorCtr="0" anchor="t" bIns="45700" lIns="144000" spcFirstLastPara="1" rIns="108000" wrap="square" tIns="144000">
            <a:noAutofit/>
          </a:bodyPr>
          <a:lstStyle/>
          <a:p>
            <a:pPr indent="-177800" lvl="0" marL="177800" marR="0" rtl="0" algn="l">
              <a:lnSpc>
                <a:spcPct val="100000"/>
              </a:lnSpc>
              <a:spcBef>
                <a:spcPts val="0"/>
              </a:spcBef>
              <a:spcAft>
                <a:spcPts val="0"/>
              </a:spcAft>
              <a:buClr>
                <a:srgbClr val="DF6B2C"/>
              </a:buClr>
              <a:buSzPts val="1500"/>
              <a:buFont typeface="Arial"/>
              <a:buChar char="•"/>
            </a:pPr>
            <a:r>
              <a:rPr b="0" i="0" lang="es-PE" sz="1500" u="none" cap="none" strike="noStrike">
                <a:solidFill>
                  <a:schemeClr val="dk1"/>
                </a:solidFill>
                <a:latin typeface="Calibri"/>
                <a:ea typeface="Calibri"/>
                <a:cs typeface="Calibri"/>
                <a:sym typeface="Calibri"/>
              </a:rPr>
              <a:t>Caminata</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DF6B2C"/>
              </a:buClr>
              <a:buSzPts val="1500"/>
              <a:buFont typeface="Arial"/>
              <a:buChar char="•"/>
            </a:pPr>
            <a:r>
              <a:rPr b="0" i="0" lang="es-PE" sz="1500" u="none" cap="none" strike="noStrike">
                <a:solidFill>
                  <a:schemeClr val="dk1"/>
                </a:solidFill>
                <a:latin typeface="Calibri"/>
                <a:ea typeface="Calibri"/>
                <a:cs typeface="Calibri"/>
                <a:sym typeface="Calibri"/>
              </a:rPr>
              <a:t>Bicicleta y los mandados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DF6B2C"/>
              </a:buClr>
              <a:buSzPts val="1500"/>
              <a:buFont typeface="Arial"/>
              <a:buChar char="•"/>
            </a:pPr>
            <a:r>
              <a:rPr b="0" i="0" lang="es-PE" sz="1500" u="none" cap="none" strike="noStrike">
                <a:solidFill>
                  <a:schemeClr val="dk1"/>
                </a:solidFill>
                <a:latin typeface="Calibri"/>
                <a:ea typeface="Calibri"/>
                <a:cs typeface="Calibri"/>
                <a:sym typeface="Calibri"/>
              </a:rPr>
              <a:t>Pasatiempo activo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DF6B2C"/>
              </a:buClr>
              <a:buSzPts val="1500"/>
              <a:buFont typeface="Arial"/>
              <a:buChar char="•"/>
            </a:pPr>
            <a:r>
              <a:rPr b="0" i="0" lang="es-PE" sz="1500" u="none" cap="none" strike="noStrike">
                <a:solidFill>
                  <a:schemeClr val="dk1"/>
                </a:solidFill>
                <a:latin typeface="Calibri"/>
                <a:ea typeface="Calibri"/>
                <a:cs typeface="Calibri"/>
                <a:sym typeface="Calibri"/>
              </a:rPr>
              <a:t>Tareas que impliquen movimiento</a:t>
            </a:r>
            <a:endParaRPr b="0" i="0" sz="1400" u="none" cap="none" strike="noStrike">
              <a:solidFill>
                <a:srgbClr val="000000"/>
              </a:solidFill>
              <a:latin typeface="Arial"/>
              <a:ea typeface="Arial"/>
              <a:cs typeface="Arial"/>
              <a:sym typeface="Arial"/>
            </a:endParaRPr>
          </a:p>
        </p:txBody>
      </p:sp>
      <p:pic>
        <p:nvPicPr>
          <p:cNvPr id="193" name="Google Shape;193;p13"/>
          <p:cNvPicPr preferRelativeResize="0"/>
          <p:nvPr/>
        </p:nvPicPr>
        <p:blipFill rotWithShape="1">
          <a:blip r:embed="rId3">
            <a:alphaModFix/>
          </a:blip>
          <a:srcRect b="4815" l="0" r="0" t="0"/>
          <a:stretch/>
        </p:blipFill>
        <p:spPr>
          <a:xfrm>
            <a:off x="3335410" y="3636076"/>
            <a:ext cx="2460553" cy="1561399"/>
          </a:xfrm>
          <a:prstGeom prst="rect">
            <a:avLst/>
          </a:prstGeom>
          <a:noFill/>
          <a:ln>
            <a:noFill/>
          </a:ln>
        </p:spPr>
      </p:pic>
      <p:pic>
        <p:nvPicPr>
          <p:cNvPr id="194" name="Google Shape;194;p13"/>
          <p:cNvPicPr preferRelativeResize="0"/>
          <p:nvPr/>
        </p:nvPicPr>
        <p:blipFill rotWithShape="1">
          <a:blip r:embed="rId4">
            <a:alphaModFix/>
          </a:blip>
          <a:srcRect b="0" l="0" r="0" t="0"/>
          <a:stretch/>
        </p:blipFill>
        <p:spPr>
          <a:xfrm>
            <a:off x="742635" y="3636076"/>
            <a:ext cx="2464871" cy="1561399"/>
          </a:xfrm>
          <a:prstGeom prst="rect">
            <a:avLst/>
          </a:prstGeom>
          <a:noFill/>
          <a:ln>
            <a:noFill/>
          </a:ln>
        </p:spPr>
      </p:pic>
      <p:pic>
        <p:nvPicPr>
          <p:cNvPr id="195" name="Google Shape;195;p13"/>
          <p:cNvPicPr preferRelativeResize="0"/>
          <p:nvPr/>
        </p:nvPicPr>
        <p:blipFill rotWithShape="1">
          <a:blip r:embed="rId5">
            <a:alphaModFix/>
          </a:blip>
          <a:srcRect b="0" l="0" r="0" t="0"/>
          <a:stretch/>
        </p:blipFill>
        <p:spPr>
          <a:xfrm>
            <a:off x="5928186" y="3636076"/>
            <a:ext cx="2460164" cy="1561400"/>
          </a:xfrm>
          <a:prstGeom prst="rect">
            <a:avLst/>
          </a:prstGeom>
          <a:noFill/>
          <a:ln>
            <a:noFill/>
          </a:ln>
        </p:spPr>
      </p:pic>
      <p:sp>
        <p:nvSpPr>
          <p:cNvPr id="196" name="Google Shape;196;p13"/>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4"/>
          <p:cNvSpPr/>
          <p:nvPr/>
        </p:nvSpPr>
        <p:spPr>
          <a:xfrm>
            <a:off x="1305612" y="1507652"/>
            <a:ext cx="2086437" cy="1236900"/>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Tiempo para compartir con los demás</a:t>
            </a:r>
            <a:endParaRPr b="0" i="0" sz="1400" u="none" cap="none" strike="noStrike">
              <a:solidFill>
                <a:srgbClr val="000000"/>
              </a:solidFill>
              <a:latin typeface="Arial"/>
              <a:ea typeface="Arial"/>
              <a:cs typeface="Arial"/>
              <a:sym typeface="Arial"/>
            </a:endParaRPr>
          </a:p>
        </p:txBody>
      </p:sp>
      <p:sp>
        <p:nvSpPr>
          <p:cNvPr id="203" name="Google Shape;203;p14"/>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15"/>
          <p:cNvGrpSpPr/>
          <p:nvPr/>
        </p:nvGrpSpPr>
        <p:grpSpPr>
          <a:xfrm>
            <a:off x="1305612" y="1507652"/>
            <a:ext cx="4309606" cy="1236900"/>
            <a:chOff x="1407310" y="1309688"/>
            <a:chExt cx="4011105" cy="1058582"/>
          </a:xfrm>
        </p:grpSpPr>
        <p:sp>
          <p:nvSpPr>
            <p:cNvPr id="210" name="Google Shape;210;p15"/>
            <p:cNvSpPr/>
            <p:nvPr/>
          </p:nvSpPr>
          <p:spPr>
            <a:xfrm>
              <a:off x="1407310" y="1309688"/>
              <a:ext cx="1941922" cy="1058582"/>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Tiempo para compartir con los demás</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3476493" y="1309688"/>
              <a:ext cx="1941922" cy="1058582"/>
            </a:xfrm>
            <a:prstGeom prst="roundRect">
              <a:avLst>
                <a:gd fmla="val 954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“Day off”</a:t>
              </a:r>
              <a:endParaRPr b="0" i="0" sz="1400" u="none" cap="none" strike="noStrike">
                <a:solidFill>
                  <a:srgbClr val="000000"/>
                </a:solidFill>
                <a:latin typeface="Arial"/>
                <a:ea typeface="Arial"/>
                <a:cs typeface="Arial"/>
                <a:sym typeface="Arial"/>
              </a:endParaRPr>
            </a:p>
          </p:txBody>
        </p:sp>
      </p:grpSp>
      <p:sp>
        <p:nvSpPr>
          <p:cNvPr id="212" name="Google Shape;212;p15"/>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39"/>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7" name="Google Shape;37;p39"/>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38" name="Google Shape;38;p39"/>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 name="Google Shape;39;p39"/>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PE"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PE" sz="3300" u="none" cap="none" strike="noStrike">
                <a:solidFill>
                  <a:schemeClr val="lt1"/>
                </a:solidFill>
                <a:latin typeface="Arial"/>
                <a:ea typeface="Arial"/>
                <a:cs typeface="Arial"/>
                <a:sym typeface="Arial"/>
              </a:rPr>
              <a:t>DE LA SESIÓN</a:t>
            </a:r>
            <a:endParaRPr/>
          </a:p>
        </p:txBody>
      </p:sp>
      <p:pic>
        <p:nvPicPr>
          <p:cNvPr id="40" name="Google Shape;40;p39"/>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41" name="Google Shape;41;p39"/>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16"/>
          <p:cNvGrpSpPr/>
          <p:nvPr/>
        </p:nvGrpSpPr>
        <p:grpSpPr>
          <a:xfrm>
            <a:off x="1305612" y="1507652"/>
            <a:ext cx="6532776" cy="1236900"/>
            <a:chOff x="1407310" y="1309688"/>
            <a:chExt cx="6080289" cy="1058582"/>
          </a:xfrm>
        </p:grpSpPr>
        <p:sp>
          <p:nvSpPr>
            <p:cNvPr id="219" name="Google Shape;219;p16"/>
            <p:cNvSpPr/>
            <p:nvPr/>
          </p:nvSpPr>
          <p:spPr>
            <a:xfrm>
              <a:off x="1407310" y="1309688"/>
              <a:ext cx="1941922" cy="1058582"/>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Tiempo para compartir con los demás</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3476493" y="1309688"/>
              <a:ext cx="1941922" cy="1058582"/>
            </a:xfrm>
            <a:prstGeom prst="roundRect">
              <a:avLst>
                <a:gd fmla="val 954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“Day off”</a:t>
              </a:r>
              <a:endParaRPr b="0" i="0" sz="1400" u="none" cap="none" strike="noStrike">
                <a:solidFill>
                  <a:srgbClr val="000000"/>
                </a:solidFill>
                <a:latin typeface="Arial"/>
                <a:ea typeface="Arial"/>
                <a:cs typeface="Arial"/>
                <a:sym typeface="Arial"/>
              </a:endParaRPr>
            </a:p>
          </p:txBody>
        </p:sp>
        <p:sp>
          <p:nvSpPr>
            <p:cNvPr id="221" name="Google Shape;221;p16"/>
            <p:cNvSpPr/>
            <p:nvPr/>
          </p:nvSpPr>
          <p:spPr>
            <a:xfrm>
              <a:off x="5545677" y="1309688"/>
              <a:ext cx="1941922" cy="1058582"/>
            </a:xfrm>
            <a:prstGeom prst="roundRect">
              <a:avLst>
                <a:gd fmla="val 9543"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Dedica el tiempo libre a lo que te gusta</a:t>
              </a:r>
              <a:endParaRPr b="0" i="0" sz="1400" u="none" cap="none" strike="noStrike">
                <a:solidFill>
                  <a:srgbClr val="000000"/>
                </a:solidFill>
                <a:latin typeface="Arial"/>
                <a:ea typeface="Arial"/>
                <a:cs typeface="Arial"/>
                <a:sym typeface="Arial"/>
              </a:endParaRPr>
            </a:p>
          </p:txBody>
        </p:sp>
      </p:grpSp>
      <p:sp>
        <p:nvSpPr>
          <p:cNvPr id="222" name="Google Shape;222;p16"/>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17"/>
          <p:cNvGrpSpPr/>
          <p:nvPr/>
        </p:nvGrpSpPr>
        <p:grpSpPr>
          <a:xfrm>
            <a:off x="1305612" y="1507652"/>
            <a:ext cx="6532776" cy="2545876"/>
            <a:chOff x="1531856" y="1309688"/>
            <a:chExt cx="6080289" cy="2178849"/>
          </a:xfrm>
        </p:grpSpPr>
        <p:grpSp>
          <p:nvGrpSpPr>
            <p:cNvPr id="229" name="Google Shape;229;p17"/>
            <p:cNvGrpSpPr/>
            <p:nvPr/>
          </p:nvGrpSpPr>
          <p:grpSpPr>
            <a:xfrm>
              <a:off x="1531856" y="1309688"/>
              <a:ext cx="6080289" cy="1058582"/>
              <a:chOff x="1407310" y="1309688"/>
              <a:chExt cx="6080289" cy="1058582"/>
            </a:xfrm>
          </p:grpSpPr>
          <p:sp>
            <p:nvSpPr>
              <p:cNvPr id="230" name="Google Shape;230;p17"/>
              <p:cNvSpPr/>
              <p:nvPr/>
            </p:nvSpPr>
            <p:spPr>
              <a:xfrm>
                <a:off x="1407310" y="1309688"/>
                <a:ext cx="1941922" cy="1058582"/>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Tiempo para compartir con los demás</a:t>
                </a:r>
                <a:endParaRPr b="0" i="0" sz="1400" u="none" cap="none" strike="noStrike">
                  <a:solidFill>
                    <a:srgbClr val="000000"/>
                  </a:solidFill>
                  <a:latin typeface="Arial"/>
                  <a:ea typeface="Arial"/>
                  <a:cs typeface="Arial"/>
                  <a:sym typeface="Arial"/>
                </a:endParaRPr>
              </a:p>
            </p:txBody>
          </p:sp>
          <p:sp>
            <p:nvSpPr>
              <p:cNvPr id="231" name="Google Shape;231;p17"/>
              <p:cNvSpPr/>
              <p:nvPr/>
            </p:nvSpPr>
            <p:spPr>
              <a:xfrm>
                <a:off x="3476493" y="1309688"/>
                <a:ext cx="1941922" cy="1058582"/>
              </a:xfrm>
              <a:prstGeom prst="roundRect">
                <a:avLst>
                  <a:gd fmla="val 954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“Day off”</a:t>
                </a:r>
                <a:endParaRPr b="0" i="0" sz="1400" u="none" cap="none" strike="noStrike">
                  <a:solidFill>
                    <a:srgbClr val="000000"/>
                  </a:solidFill>
                  <a:latin typeface="Arial"/>
                  <a:ea typeface="Arial"/>
                  <a:cs typeface="Arial"/>
                  <a:sym typeface="Arial"/>
                </a:endParaRPr>
              </a:p>
            </p:txBody>
          </p:sp>
          <p:sp>
            <p:nvSpPr>
              <p:cNvPr id="232" name="Google Shape;232;p17"/>
              <p:cNvSpPr/>
              <p:nvPr/>
            </p:nvSpPr>
            <p:spPr>
              <a:xfrm>
                <a:off x="5545677" y="1309688"/>
                <a:ext cx="1941922" cy="1058582"/>
              </a:xfrm>
              <a:prstGeom prst="roundRect">
                <a:avLst>
                  <a:gd fmla="val 9543"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Dedica el tiempo libre a lo que te gusta</a:t>
                </a:r>
                <a:endParaRPr b="0" i="0" sz="1400" u="none" cap="none" strike="noStrike">
                  <a:solidFill>
                    <a:srgbClr val="000000"/>
                  </a:solidFill>
                  <a:latin typeface="Arial"/>
                  <a:ea typeface="Arial"/>
                  <a:cs typeface="Arial"/>
                  <a:sym typeface="Arial"/>
                </a:endParaRPr>
              </a:p>
            </p:txBody>
          </p:sp>
        </p:grpSp>
        <p:sp>
          <p:nvSpPr>
            <p:cNvPr id="233" name="Google Shape;233;p17"/>
            <p:cNvSpPr/>
            <p:nvPr/>
          </p:nvSpPr>
          <p:spPr>
            <a:xfrm>
              <a:off x="1531856" y="2429955"/>
              <a:ext cx="1941922" cy="1058582"/>
            </a:xfrm>
            <a:prstGeom prst="roundRect">
              <a:avLst>
                <a:gd fmla="val 9543" name="adj"/>
              </a:avLst>
            </a:prstGeom>
            <a:solidFill>
              <a:srgbClr val="92C1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Socializa</a:t>
              </a:r>
              <a:endParaRPr b="0" i="0" sz="1400" u="none" cap="none" strike="noStrike">
                <a:solidFill>
                  <a:srgbClr val="000000"/>
                </a:solidFill>
                <a:latin typeface="Arial"/>
                <a:ea typeface="Arial"/>
                <a:cs typeface="Arial"/>
                <a:sym typeface="Arial"/>
              </a:endParaRPr>
            </a:p>
          </p:txBody>
        </p:sp>
      </p:grpSp>
      <p:sp>
        <p:nvSpPr>
          <p:cNvPr id="234" name="Google Shape;234;p17"/>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18"/>
          <p:cNvGrpSpPr/>
          <p:nvPr/>
        </p:nvGrpSpPr>
        <p:grpSpPr>
          <a:xfrm>
            <a:off x="1305612" y="1507652"/>
            <a:ext cx="6532776" cy="2545876"/>
            <a:chOff x="1531856" y="1309688"/>
            <a:chExt cx="6080289" cy="2178849"/>
          </a:xfrm>
        </p:grpSpPr>
        <p:grpSp>
          <p:nvGrpSpPr>
            <p:cNvPr id="241" name="Google Shape;241;p18"/>
            <p:cNvGrpSpPr/>
            <p:nvPr/>
          </p:nvGrpSpPr>
          <p:grpSpPr>
            <a:xfrm>
              <a:off x="1531856" y="1309688"/>
              <a:ext cx="6080289" cy="1058582"/>
              <a:chOff x="1407310" y="1309688"/>
              <a:chExt cx="6080289" cy="1058582"/>
            </a:xfrm>
          </p:grpSpPr>
          <p:sp>
            <p:nvSpPr>
              <p:cNvPr id="242" name="Google Shape;242;p18"/>
              <p:cNvSpPr/>
              <p:nvPr/>
            </p:nvSpPr>
            <p:spPr>
              <a:xfrm>
                <a:off x="1407310" y="1309688"/>
                <a:ext cx="1941922" cy="1058582"/>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Tiempo para compartir con los demás</a:t>
                </a:r>
                <a:endParaRPr b="0" i="0" sz="1400" u="none" cap="none" strike="noStrike">
                  <a:solidFill>
                    <a:srgbClr val="000000"/>
                  </a:solidFill>
                  <a:latin typeface="Arial"/>
                  <a:ea typeface="Arial"/>
                  <a:cs typeface="Arial"/>
                  <a:sym typeface="Arial"/>
                </a:endParaRPr>
              </a:p>
            </p:txBody>
          </p:sp>
          <p:sp>
            <p:nvSpPr>
              <p:cNvPr id="243" name="Google Shape;243;p18"/>
              <p:cNvSpPr/>
              <p:nvPr/>
            </p:nvSpPr>
            <p:spPr>
              <a:xfrm>
                <a:off x="3476493" y="1309688"/>
                <a:ext cx="1941922" cy="1058582"/>
              </a:xfrm>
              <a:prstGeom prst="roundRect">
                <a:avLst>
                  <a:gd fmla="val 954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“Day off”</a:t>
                </a:r>
                <a:endParaRPr b="0" i="0" sz="1400" u="none" cap="none" strike="noStrike">
                  <a:solidFill>
                    <a:srgbClr val="000000"/>
                  </a:solidFill>
                  <a:latin typeface="Arial"/>
                  <a:ea typeface="Arial"/>
                  <a:cs typeface="Arial"/>
                  <a:sym typeface="Arial"/>
                </a:endParaRPr>
              </a:p>
            </p:txBody>
          </p:sp>
          <p:sp>
            <p:nvSpPr>
              <p:cNvPr id="244" name="Google Shape;244;p18"/>
              <p:cNvSpPr/>
              <p:nvPr/>
            </p:nvSpPr>
            <p:spPr>
              <a:xfrm>
                <a:off x="5545677" y="1309688"/>
                <a:ext cx="1941922" cy="1058582"/>
              </a:xfrm>
              <a:prstGeom prst="roundRect">
                <a:avLst>
                  <a:gd fmla="val 9543"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Dedica el tiempo libre a lo que te gusta</a:t>
                </a:r>
                <a:endParaRPr b="0" i="0" sz="1400" u="none" cap="none" strike="noStrike">
                  <a:solidFill>
                    <a:srgbClr val="000000"/>
                  </a:solidFill>
                  <a:latin typeface="Arial"/>
                  <a:ea typeface="Arial"/>
                  <a:cs typeface="Arial"/>
                  <a:sym typeface="Arial"/>
                </a:endParaRPr>
              </a:p>
            </p:txBody>
          </p:sp>
        </p:grpSp>
        <p:grpSp>
          <p:nvGrpSpPr>
            <p:cNvPr id="245" name="Google Shape;245;p18"/>
            <p:cNvGrpSpPr/>
            <p:nvPr/>
          </p:nvGrpSpPr>
          <p:grpSpPr>
            <a:xfrm>
              <a:off x="1531856" y="2429955"/>
              <a:ext cx="4011105" cy="1058582"/>
              <a:chOff x="1407310" y="1309688"/>
              <a:chExt cx="4011105" cy="1058582"/>
            </a:xfrm>
          </p:grpSpPr>
          <p:sp>
            <p:nvSpPr>
              <p:cNvPr id="246" name="Google Shape;246;p18"/>
              <p:cNvSpPr/>
              <p:nvPr/>
            </p:nvSpPr>
            <p:spPr>
              <a:xfrm>
                <a:off x="1407310" y="1309688"/>
                <a:ext cx="1941922" cy="1058582"/>
              </a:xfrm>
              <a:prstGeom prst="roundRect">
                <a:avLst>
                  <a:gd fmla="val 9543" name="adj"/>
                </a:avLst>
              </a:prstGeom>
              <a:solidFill>
                <a:srgbClr val="96AD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Socializa</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3476493" y="1309688"/>
                <a:ext cx="1941922" cy="1058582"/>
              </a:xfrm>
              <a:prstGeom prst="roundRect">
                <a:avLst>
                  <a:gd fmla="val 9543" name="adj"/>
                </a:avLst>
              </a:prstGeom>
              <a:solidFill>
                <a:srgbClr val="EEAD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Aléjate de los dispositivos electrónicos</a:t>
                </a:r>
                <a:endParaRPr b="0" i="0" sz="1400" u="none" cap="none" strike="noStrike">
                  <a:solidFill>
                    <a:srgbClr val="000000"/>
                  </a:solidFill>
                  <a:latin typeface="Arial"/>
                  <a:ea typeface="Arial"/>
                  <a:cs typeface="Arial"/>
                  <a:sym typeface="Arial"/>
                </a:endParaRPr>
              </a:p>
            </p:txBody>
          </p:sp>
        </p:grpSp>
      </p:grpSp>
      <p:sp>
        <p:nvSpPr>
          <p:cNvPr id="248" name="Google Shape;248;p18"/>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pSp>
        <p:nvGrpSpPr>
          <p:cNvPr id="254" name="Google Shape;254;p19"/>
          <p:cNvGrpSpPr/>
          <p:nvPr/>
        </p:nvGrpSpPr>
        <p:grpSpPr>
          <a:xfrm>
            <a:off x="1305612" y="1507652"/>
            <a:ext cx="6532776" cy="2545876"/>
            <a:chOff x="1531856" y="1309688"/>
            <a:chExt cx="6080289" cy="2178849"/>
          </a:xfrm>
        </p:grpSpPr>
        <p:grpSp>
          <p:nvGrpSpPr>
            <p:cNvPr id="255" name="Google Shape;255;p19"/>
            <p:cNvGrpSpPr/>
            <p:nvPr/>
          </p:nvGrpSpPr>
          <p:grpSpPr>
            <a:xfrm>
              <a:off x="1531856" y="1309688"/>
              <a:ext cx="6080289" cy="1058582"/>
              <a:chOff x="1407310" y="1309688"/>
              <a:chExt cx="6080289" cy="1058582"/>
            </a:xfrm>
          </p:grpSpPr>
          <p:sp>
            <p:nvSpPr>
              <p:cNvPr id="256" name="Google Shape;256;p19"/>
              <p:cNvSpPr/>
              <p:nvPr/>
            </p:nvSpPr>
            <p:spPr>
              <a:xfrm>
                <a:off x="1407310" y="1309688"/>
                <a:ext cx="1941922" cy="1058582"/>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Tiempo para compartir con los demás</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a:off x="3476493" y="1309688"/>
                <a:ext cx="1941922" cy="1058582"/>
              </a:xfrm>
              <a:prstGeom prst="roundRect">
                <a:avLst>
                  <a:gd fmla="val 954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“Day off”</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a:off x="5545677" y="1309688"/>
                <a:ext cx="1941922" cy="1058582"/>
              </a:xfrm>
              <a:prstGeom prst="roundRect">
                <a:avLst>
                  <a:gd fmla="val 9543"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Dedica el tiempo libre a lo que te gusta</a:t>
                </a:r>
                <a:endParaRPr b="0" i="0" sz="1400" u="none" cap="none" strike="noStrike">
                  <a:solidFill>
                    <a:srgbClr val="000000"/>
                  </a:solidFill>
                  <a:latin typeface="Arial"/>
                  <a:ea typeface="Arial"/>
                  <a:cs typeface="Arial"/>
                  <a:sym typeface="Arial"/>
                </a:endParaRPr>
              </a:p>
            </p:txBody>
          </p:sp>
        </p:grpSp>
        <p:grpSp>
          <p:nvGrpSpPr>
            <p:cNvPr id="259" name="Google Shape;259;p19"/>
            <p:cNvGrpSpPr/>
            <p:nvPr/>
          </p:nvGrpSpPr>
          <p:grpSpPr>
            <a:xfrm>
              <a:off x="1531856" y="2429955"/>
              <a:ext cx="6080289" cy="1058582"/>
              <a:chOff x="1407310" y="1309688"/>
              <a:chExt cx="6080289" cy="1058582"/>
            </a:xfrm>
          </p:grpSpPr>
          <p:sp>
            <p:nvSpPr>
              <p:cNvPr id="260" name="Google Shape;260;p19"/>
              <p:cNvSpPr/>
              <p:nvPr/>
            </p:nvSpPr>
            <p:spPr>
              <a:xfrm>
                <a:off x="1407310" y="1309688"/>
                <a:ext cx="1941922" cy="1058582"/>
              </a:xfrm>
              <a:prstGeom prst="roundRect">
                <a:avLst>
                  <a:gd fmla="val 9543" name="adj"/>
                </a:avLst>
              </a:prstGeom>
              <a:solidFill>
                <a:srgbClr val="92C1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Socializa</a:t>
                </a:r>
                <a:endParaRPr b="0" i="0" sz="1400" u="none" cap="none" strike="noStrike">
                  <a:solidFill>
                    <a:srgbClr val="000000"/>
                  </a:solidFill>
                  <a:latin typeface="Arial"/>
                  <a:ea typeface="Arial"/>
                  <a:cs typeface="Arial"/>
                  <a:sym typeface="Arial"/>
                </a:endParaRPr>
              </a:p>
            </p:txBody>
          </p:sp>
          <p:sp>
            <p:nvSpPr>
              <p:cNvPr id="261" name="Google Shape;261;p19"/>
              <p:cNvSpPr/>
              <p:nvPr/>
            </p:nvSpPr>
            <p:spPr>
              <a:xfrm>
                <a:off x="3476493" y="1309688"/>
                <a:ext cx="1941922" cy="1058582"/>
              </a:xfrm>
              <a:prstGeom prst="roundRect">
                <a:avLst>
                  <a:gd fmla="val 9543" name="adj"/>
                </a:avLst>
              </a:prstGeom>
              <a:solidFill>
                <a:srgbClr val="FD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Aléjate de los dispositivos electrónicos</a:t>
                </a:r>
                <a:endParaRPr b="0" i="0" sz="1400" u="none" cap="none" strike="noStrike">
                  <a:solidFill>
                    <a:srgbClr val="000000"/>
                  </a:solidFill>
                  <a:latin typeface="Arial"/>
                  <a:ea typeface="Arial"/>
                  <a:cs typeface="Arial"/>
                  <a:sym typeface="Arial"/>
                </a:endParaRPr>
              </a:p>
            </p:txBody>
          </p:sp>
          <p:sp>
            <p:nvSpPr>
              <p:cNvPr id="262" name="Google Shape;262;p19"/>
              <p:cNvSpPr/>
              <p:nvPr/>
            </p:nvSpPr>
            <p:spPr>
              <a:xfrm>
                <a:off x="5545677" y="1309688"/>
                <a:ext cx="1941922" cy="1058582"/>
              </a:xfrm>
              <a:prstGeom prst="roundRect">
                <a:avLst>
                  <a:gd fmla="val 9543" name="adj"/>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Encuentra un pasatiempo</a:t>
                </a:r>
                <a:endParaRPr b="0" i="0" sz="1400" u="none" cap="none" strike="noStrike">
                  <a:solidFill>
                    <a:srgbClr val="000000"/>
                  </a:solidFill>
                  <a:latin typeface="Arial"/>
                  <a:ea typeface="Arial"/>
                  <a:cs typeface="Arial"/>
                  <a:sym typeface="Arial"/>
                </a:endParaRPr>
              </a:p>
            </p:txBody>
          </p:sp>
        </p:grpSp>
      </p:grpSp>
      <p:sp>
        <p:nvSpPr>
          <p:cNvPr id="263" name="Google Shape;263;p19"/>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0"/>
          <p:cNvSpPr/>
          <p:nvPr/>
        </p:nvSpPr>
        <p:spPr>
          <a:xfrm>
            <a:off x="512665" y="958752"/>
            <a:ext cx="706047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TE PRESENTAMOS UNA DE LAS MEJORES ESTRATEGIAS</a:t>
            </a:r>
            <a:endParaRPr b="0" i="0" sz="1400" u="none" cap="none" strike="noStrike">
              <a:solidFill>
                <a:srgbClr val="000000"/>
              </a:solidFill>
              <a:latin typeface="Arial"/>
              <a:ea typeface="Arial"/>
              <a:cs typeface="Arial"/>
              <a:sym typeface="Arial"/>
            </a:endParaRPr>
          </a:p>
        </p:txBody>
      </p:sp>
      <p:pic>
        <p:nvPicPr>
          <p:cNvPr id="270" name="Google Shape;270;p20"/>
          <p:cNvPicPr preferRelativeResize="0"/>
          <p:nvPr/>
        </p:nvPicPr>
        <p:blipFill rotWithShape="1">
          <a:blip r:embed="rId3">
            <a:alphaModFix/>
          </a:blip>
          <a:srcRect b="0" l="0" r="0" t="0"/>
          <a:stretch/>
        </p:blipFill>
        <p:spPr>
          <a:xfrm>
            <a:off x="4397444" y="1317624"/>
            <a:ext cx="4278244" cy="3879851"/>
          </a:xfrm>
          <a:prstGeom prst="rect">
            <a:avLst/>
          </a:prstGeom>
          <a:noFill/>
          <a:ln>
            <a:noFill/>
          </a:ln>
        </p:spPr>
      </p:pic>
      <p:pic>
        <p:nvPicPr>
          <p:cNvPr id="271" name="Google Shape;271;p20"/>
          <p:cNvPicPr preferRelativeResize="0"/>
          <p:nvPr/>
        </p:nvPicPr>
        <p:blipFill rotWithShape="1">
          <a:blip r:embed="rId4">
            <a:alphaModFix/>
          </a:blip>
          <a:srcRect b="9139" l="1409" r="8751" t="8421"/>
          <a:stretch/>
        </p:blipFill>
        <p:spPr>
          <a:xfrm>
            <a:off x="509404" y="3721653"/>
            <a:ext cx="3825230" cy="1475822"/>
          </a:xfrm>
          <a:prstGeom prst="rect">
            <a:avLst/>
          </a:prstGeom>
          <a:noFill/>
          <a:ln>
            <a:noFill/>
          </a:ln>
        </p:spPr>
      </p:pic>
      <p:pic>
        <p:nvPicPr>
          <p:cNvPr id="272" name="Google Shape;272;p20"/>
          <p:cNvPicPr preferRelativeResize="0"/>
          <p:nvPr/>
        </p:nvPicPr>
        <p:blipFill rotWithShape="1">
          <a:blip r:embed="rId5">
            <a:alphaModFix/>
          </a:blip>
          <a:srcRect b="0" l="0" r="0" t="0"/>
          <a:stretch/>
        </p:blipFill>
        <p:spPr>
          <a:xfrm>
            <a:off x="503238" y="1309688"/>
            <a:ext cx="3826998" cy="2355889"/>
          </a:xfrm>
          <a:prstGeom prst="rect">
            <a:avLst/>
          </a:prstGeom>
          <a:noFill/>
          <a:ln>
            <a:noFill/>
          </a:ln>
        </p:spPr>
      </p:pic>
      <p:sp>
        <p:nvSpPr>
          <p:cNvPr id="273" name="Google Shape;273;p20"/>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p:nvPr/>
        </p:nvSpPr>
        <p:spPr>
          <a:xfrm>
            <a:off x="512665" y="958752"/>
            <a:ext cx="706047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EL DORMIR BIEN</a:t>
            </a:r>
            <a:endParaRPr b="0" i="0" sz="1400" u="none" cap="none" strike="noStrike">
              <a:solidFill>
                <a:srgbClr val="000000"/>
              </a:solidFill>
              <a:latin typeface="Arial"/>
              <a:ea typeface="Arial"/>
              <a:cs typeface="Arial"/>
              <a:sym typeface="Arial"/>
            </a:endParaRPr>
          </a:p>
        </p:txBody>
      </p:sp>
      <p:pic>
        <p:nvPicPr>
          <p:cNvPr id="280" name="Google Shape;280;p21"/>
          <p:cNvPicPr preferRelativeResize="0"/>
          <p:nvPr/>
        </p:nvPicPr>
        <p:blipFill rotWithShape="1">
          <a:blip r:embed="rId3">
            <a:alphaModFix/>
          </a:blip>
          <a:srcRect b="0" l="0" r="0" t="0"/>
          <a:stretch/>
        </p:blipFill>
        <p:spPr>
          <a:xfrm>
            <a:off x="503238" y="1317183"/>
            <a:ext cx="4323594" cy="3880292"/>
          </a:xfrm>
          <a:prstGeom prst="rect">
            <a:avLst/>
          </a:prstGeom>
          <a:noFill/>
          <a:ln>
            <a:noFill/>
          </a:ln>
        </p:spPr>
      </p:pic>
      <p:grpSp>
        <p:nvGrpSpPr>
          <p:cNvPr id="281" name="Google Shape;281;p21"/>
          <p:cNvGrpSpPr/>
          <p:nvPr/>
        </p:nvGrpSpPr>
        <p:grpSpPr>
          <a:xfrm>
            <a:off x="5161506" y="2013951"/>
            <a:ext cx="3514182" cy="1587501"/>
            <a:chOff x="5161506" y="1610402"/>
            <a:chExt cx="3514182" cy="1587501"/>
          </a:xfrm>
        </p:grpSpPr>
        <p:sp>
          <p:nvSpPr>
            <p:cNvPr id="282" name="Google Shape;282;p21"/>
            <p:cNvSpPr txBox="1"/>
            <p:nvPr/>
          </p:nvSpPr>
          <p:spPr>
            <a:xfrm>
              <a:off x="5161506" y="2705303"/>
              <a:ext cx="3492600" cy="492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Recuerda: el cansancio y la carencia de sueño generan estrés.</a:t>
              </a:r>
              <a:endParaRPr b="0" i="0" sz="1400" u="none" cap="none" strike="noStrike">
                <a:solidFill>
                  <a:srgbClr val="000000"/>
                </a:solidFill>
                <a:latin typeface="Arial"/>
                <a:ea typeface="Arial"/>
                <a:cs typeface="Arial"/>
                <a:sym typeface="Arial"/>
              </a:endParaRPr>
            </a:p>
          </p:txBody>
        </p:sp>
        <p:sp>
          <p:nvSpPr>
            <p:cNvPr id="283" name="Google Shape;283;p21"/>
            <p:cNvSpPr/>
            <p:nvPr/>
          </p:nvSpPr>
          <p:spPr>
            <a:xfrm>
              <a:off x="5161506" y="1610402"/>
              <a:ext cx="1697767" cy="923248"/>
            </a:xfrm>
            <a:prstGeom prst="roundRect">
              <a:avLst>
                <a:gd fmla="val 9543" name="adj"/>
              </a:avLst>
            </a:prstGeom>
            <a:solidFill>
              <a:srgbClr val="FF78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Momento </a:t>
              </a:r>
              <a:br>
                <a:rPr b="1" i="0" lang="es-PE" sz="1600" u="none" cap="none" strike="noStrike">
                  <a:solidFill>
                    <a:schemeClr val="lt1"/>
                  </a:solidFill>
                  <a:latin typeface="Calibri"/>
                  <a:ea typeface="Calibri"/>
                  <a:cs typeface="Calibri"/>
                  <a:sym typeface="Calibri"/>
                </a:rPr>
              </a:br>
              <a:r>
                <a:rPr b="1" i="0" lang="es-PE" sz="1600" u="none" cap="none" strike="noStrike">
                  <a:solidFill>
                    <a:schemeClr val="lt1"/>
                  </a:solidFill>
                  <a:latin typeface="Calibri"/>
                  <a:ea typeface="Calibri"/>
                  <a:cs typeface="Calibri"/>
                  <a:sym typeface="Calibri"/>
                </a:rPr>
                <a:t>reparador</a:t>
              </a:r>
              <a:endParaRPr b="0" i="0" sz="1400" u="none" cap="none" strike="noStrike">
                <a:solidFill>
                  <a:srgbClr val="000000"/>
                </a:solidFill>
                <a:latin typeface="Arial"/>
                <a:ea typeface="Arial"/>
                <a:cs typeface="Arial"/>
                <a:sym typeface="Arial"/>
              </a:endParaRPr>
            </a:p>
          </p:txBody>
        </p:sp>
        <p:sp>
          <p:nvSpPr>
            <p:cNvPr id="284" name="Google Shape;284;p21"/>
            <p:cNvSpPr/>
            <p:nvPr/>
          </p:nvSpPr>
          <p:spPr>
            <a:xfrm>
              <a:off x="6977921" y="1610402"/>
              <a:ext cx="1697767" cy="923248"/>
            </a:xfrm>
            <a:prstGeom prst="roundRect">
              <a:avLst>
                <a:gd fmla="val 954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Calibri"/>
                  <a:ea typeface="Calibri"/>
                  <a:cs typeface="Calibri"/>
                  <a:sym typeface="Calibri"/>
                </a:rPr>
                <a:t>Dormir mínimo </a:t>
              </a:r>
              <a:br>
                <a:rPr b="1" i="0" lang="es-PE" sz="1600" u="none" cap="none" strike="noStrike">
                  <a:solidFill>
                    <a:schemeClr val="lt1"/>
                  </a:solidFill>
                  <a:latin typeface="Calibri"/>
                  <a:ea typeface="Calibri"/>
                  <a:cs typeface="Calibri"/>
                  <a:sym typeface="Calibri"/>
                </a:rPr>
              </a:br>
              <a:r>
                <a:rPr b="1" i="0" lang="es-PE" sz="1600" u="none" cap="none" strike="noStrike">
                  <a:solidFill>
                    <a:schemeClr val="lt1"/>
                  </a:solidFill>
                  <a:latin typeface="Calibri"/>
                  <a:ea typeface="Calibri"/>
                  <a:cs typeface="Calibri"/>
                  <a:sym typeface="Calibri"/>
                </a:rPr>
                <a:t>7 horas</a:t>
              </a:r>
              <a:endParaRPr b="0" i="0" sz="1400" u="none" cap="none" strike="noStrike">
                <a:solidFill>
                  <a:srgbClr val="000000"/>
                </a:solidFill>
                <a:latin typeface="Arial"/>
                <a:ea typeface="Arial"/>
                <a:cs typeface="Arial"/>
                <a:sym typeface="Arial"/>
              </a:endParaRPr>
            </a:p>
          </p:txBody>
        </p:sp>
      </p:grpSp>
      <p:sp>
        <p:nvSpPr>
          <p:cNvPr id="285" name="Google Shape;285;p21"/>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2"/>
          <p:cNvSpPr txBox="1"/>
          <p:nvPr/>
        </p:nvSpPr>
        <p:spPr>
          <a:xfrm>
            <a:off x="510733" y="960674"/>
            <a:ext cx="7380300" cy="2955300"/>
          </a:xfrm>
          <a:prstGeom prst="rect">
            <a:avLst/>
          </a:prstGeom>
          <a:noFill/>
          <a:ln>
            <a:noFill/>
          </a:ln>
        </p:spPr>
        <p:txBody>
          <a:bodyPr anchorCtr="0" anchor="t" bIns="0" lIns="0" spcFirstLastPara="1" rIns="0" wrap="square" tIns="0">
            <a:spAutoFit/>
          </a:bodyPr>
          <a:lstStyle/>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Estimula la circulación sanguínea en el cerebro.</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Fortalece el corazón.</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Relaja los músculos y disminuye la ansiedad.</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Estrecha lazos con quienes nos rodean.</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60 minutos de risa reducen los niveles de cortisol.</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Genera actitudes positivas.</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Previene enfermedades.</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Genera placer por las endorfinas (alivia dolor y </a:t>
            </a:r>
            <a:r>
              <a:rPr lang="es-PE" sz="1600">
                <a:solidFill>
                  <a:schemeClr val="dk1"/>
                </a:solidFill>
                <a:latin typeface="Calibri"/>
                <a:ea typeface="Calibri"/>
                <a:cs typeface="Calibri"/>
                <a:sym typeface="Calibri"/>
              </a:rPr>
              <a:t>evita la depresión</a:t>
            </a:r>
            <a:r>
              <a:rPr b="0" i="0" lang="es-PE"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Genera dopamina (agilidad mental).</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Quemamos calorías.</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b="0" i="0" lang="es-PE" sz="1600" u="none" cap="none" strike="noStrike">
                <a:solidFill>
                  <a:schemeClr val="dk1"/>
                </a:solidFill>
                <a:latin typeface="Calibri"/>
                <a:ea typeface="Calibri"/>
                <a:cs typeface="Calibri"/>
                <a:sym typeface="Calibri"/>
              </a:rPr>
              <a:t>Potencia creatividad.</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09EA7"/>
              </a:buClr>
              <a:buSzPts val="1600"/>
              <a:buFont typeface="Arial"/>
              <a:buChar char="•"/>
            </a:pPr>
            <a:r>
              <a:rPr lang="es-PE" sz="1600">
                <a:solidFill>
                  <a:schemeClr val="dk1"/>
                </a:solidFill>
                <a:latin typeface="Calibri"/>
                <a:ea typeface="Calibri"/>
                <a:cs typeface="Calibri"/>
                <a:sym typeface="Calibri"/>
              </a:rPr>
              <a:t>Aumenta la autoestima</a:t>
            </a:r>
            <a:r>
              <a:rPr b="0" i="0" lang="es-PE"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91" name="Google Shape;291;p22"/>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nvSpPr>
        <p:spPr>
          <a:xfrm>
            <a:off x="510732" y="956820"/>
            <a:ext cx="4061267" cy="2616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RECOMENDACIONES</a:t>
            </a:r>
            <a:endParaRPr b="0" i="0" sz="1600" u="none" cap="none" strike="noStrike">
              <a:solidFill>
                <a:schemeClr val="dk1"/>
              </a:solidFill>
              <a:latin typeface="Calibri"/>
              <a:ea typeface="Calibri"/>
              <a:cs typeface="Calibri"/>
              <a:sym typeface="Calibri"/>
            </a:endParaRPr>
          </a:p>
          <a:p>
            <a:pPr indent="-171450" lvl="0" marL="177800" marR="0" rtl="0" algn="l">
              <a:lnSpc>
                <a:spcPct val="100000"/>
              </a:lnSpc>
              <a:spcBef>
                <a:spcPts val="120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Pasa mayor tiempo con  otras personas positivas.</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Observa películas de comedia y míralas con regularidad.</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Lee libros o revistas de humor.</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Acude a espectáculos de comedia.</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Juega con niños y “como un niño”.</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Propiciar juegos de mesa en familia.</a:t>
            </a:r>
            <a:endParaRPr b="0" i="0" sz="1400" u="none" cap="none" strike="noStrike">
              <a:solidFill>
                <a:srgbClr val="000000"/>
              </a:solidFill>
              <a:latin typeface="Arial"/>
              <a:ea typeface="Arial"/>
              <a:cs typeface="Arial"/>
              <a:sym typeface="Arial"/>
            </a:endParaRPr>
          </a:p>
          <a:p>
            <a:pPr indent="-171450" lvl="0" marL="177800" marR="0" rtl="0" algn="l">
              <a:lnSpc>
                <a:spcPct val="100000"/>
              </a:lnSpc>
              <a:spcBef>
                <a:spcPts val="0"/>
              </a:spcBef>
              <a:spcAft>
                <a:spcPts val="0"/>
              </a:spcAft>
              <a:buClr>
                <a:srgbClr val="049EA7"/>
              </a:buClr>
              <a:buSzPts val="1600"/>
              <a:buFont typeface="Arial"/>
              <a:buChar char="•"/>
            </a:pPr>
            <a:r>
              <a:rPr b="0" i="0" lang="es-PE" sz="1600" u="none" cap="none" strike="noStrike">
                <a:solidFill>
                  <a:schemeClr val="dk1"/>
                </a:solidFill>
                <a:latin typeface="Calibri"/>
                <a:ea typeface="Calibri"/>
                <a:cs typeface="Calibri"/>
                <a:sym typeface="Calibri"/>
              </a:rPr>
              <a:t>Busca un tiempo para tus amigos. </a:t>
            </a:r>
            <a:endParaRPr b="0" i="0" sz="1400" u="none" cap="none" strike="noStrike">
              <a:solidFill>
                <a:srgbClr val="000000"/>
              </a:solidFill>
              <a:latin typeface="Arial"/>
              <a:ea typeface="Arial"/>
              <a:cs typeface="Arial"/>
              <a:sym typeface="Arial"/>
            </a:endParaRPr>
          </a:p>
        </p:txBody>
      </p:sp>
      <p:pic>
        <p:nvPicPr>
          <p:cNvPr id="297" name="Google Shape;297;p23"/>
          <p:cNvPicPr preferRelativeResize="0"/>
          <p:nvPr/>
        </p:nvPicPr>
        <p:blipFill rotWithShape="1">
          <a:blip r:embed="rId3">
            <a:alphaModFix/>
          </a:blip>
          <a:srcRect b="0" l="0" r="0" t="0"/>
          <a:stretch/>
        </p:blipFill>
        <p:spPr>
          <a:xfrm>
            <a:off x="4824413" y="956820"/>
            <a:ext cx="3851275" cy="4240655"/>
          </a:xfrm>
          <a:prstGeom prst="rect">
            <a:avLst/>
          </a:prstGeom>
          <a:noFill/>
          <a:ln>
            <a:noFill/>
          </a:ln>
        </p:spPr>
      </p:pic>
      <p:sp>
        <p:nvSpPr>
          <p:cNvPr id="298" name="Google Shape;298;p23"/>
          <p:cNvSpPr/>
          <p:nvPr/>
        </p:nvSpPr>
        <p:spPr>
          <a:xfrm>
            <a:off x="4978203" y="1386590"/>
            <a:ext cx="1272696" cy="728375"/>
          </a:xfrm>
          <a:prstGeom prst="roundRect">
            <a:avLst>
              <a:gd fmla="val 9543" name="adj"/>
            </a:avLst>
          </a:prstGeom>
          <a:solidFill>
            <a:srgbClr val="EEAD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NO DEJES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DE REIR</a:t>
            </a:r>
            <a:endParaRPr b="0" i="0" sz="1400" u="none" cap="none" strike="noStrike">
              <a:solidFill>
                <a:srgbClr val="000000"/>
              </a:solidFill>
              <a:latin typeface="Arial"/>
              <a:ea typeface="Arial"/>
              <a:cs typeface="Arial"/>
              <a:sym typeface="Arial"/>
            </a:endParaRPr>
          </a:p>
        </p:txBody>
      </p:sp>
      <p:sp>
        <p:nvSpPr>
          <p:cNvPr id="299" name="Google Shape;299;p23"/>
          <p:cNvSpPr/>
          <p:nvPr/>
        </p:nvSpPr>
        <p:spPr>
          <a:xfrm flipH="1" rot="8402511">
            <a:off x="5988818" y="1928835"/>
            <a:ext cx="254833" cy="449705"/>
          </a:xfrm>
          <a:prstGeom prst="triangle">
            <a:avLst>
              <a:gd fmla="val 50000" name="adj"/>
            </a:avLst>
          </a:prstGeom>
          <a:solidFill>
            <a:srgbClr val="EEAD2A"/>
          </a:solidFill>
          <a:ln cap="flat" cmpd="sng" w="25400">
            <a:solidFill>
              <a:srgbClr val="EEAD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23"/>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nvSpPr>
        <p:spPr>
          <a:xfrm>
            <a:off x="510733" y="956820"/>
            <a:ext cx="380885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YO A LA SELVA FUI…</a:t>
            </a:r>
            <a:endParaRPr b="0" i="0" sz="1400" u="none" cap="none" strike="noStrike">
              <a:solidFill>
                <a:srgbClr val="000000"/>
              </a:solidFill>
              <a:latin typeface="Arial"/>
              <a:ea typeface="Arial"/>
              <a:cs typeface="Arial"/>
              <a:sym typeface="Arial"/>
            </a:endParaRPr>
          </a:p>
        </p:txBody>
      </p:sp>
      <p:pic>
        <p:nvPicPr>
          <p:cNvPr id="307" name="Google Shape;307;p24"/>
          <p:cNvPicPr preferRelativeResize="0"/>
          <p:nvPr/>
        </p:nvPicPr>
        <p:blipFill rotWithShape="1">
          <a:blip r:embed="rId3">
            <a:alphaModFix/>
          </a:blip>
          <a:srcRect b="0" l="0" r="0" t="0"/>
          <a:stretch/>
        </p:blipFill>
        <p:spPr>
          <a:xfrm>
            <a:off x="513154" y="1309687"/>
            <a:ext cx="8162534" cy="3887787"/>
          </a:xfrm>
          <a:prstGeom prst="rect">
            <a:avLst/>
          </a:prstGeom>
          <a:noFill/>
          <a:ln>
            <a:noFill/>
          </a:ln>
        </p:spPr>
      </p:pic>
      <p:sp>
        <p:nvSpPr>
          <p:cNvPr id="308" name="Google Shape;308;p24"/>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5"/>
          <p:cNvPicPr preferRelativeResize="0"/>
          <p:nvPr/>
        </p:nvPicPr>
        <p:blipFill rotWithShape="1">
          <a:blip r:embed="rId3">
            <a:alphaModFix/>
          </a:blip>
          <a:srcRect b="0" l="0" r="0" t="0"/>
          <a:stretch/>
        </p:blipFill>
        <p:spPr>
          <a:xfrm>
            <a:off x="4801896" y="1586733"/>
            <a:ext cx="2339370" cy="1488306"/>
          </a:xfrm>
          <a:prstGeom prst="rect">
            <a:avLst/>
          </a:prstGeom>
          <a:noFill/>
          <a:ln>
            <a:noFill/>
          </a:ln>
        </p:spPr>
      </p:pic>
      <p:pic>
        <p:nvPicPr>
          <p:cNvPr id="315" name="Google Shape;315;p25"/>
          <p:cNvPicPr preferRelativeResize="0"/>
          <p:nvPr/>
        </p:nvPicPr>
        <p:blipFill rotWithShape="1">
          <a:blip r:embed="rId4">
            <a:alphaModFix/>
          </a:blip>
          <a:srcRect b="0" l="0" r="0" t="0"/>
          <a:stretch/>
        </p:blipFill>
        <p:spPr>
          <a:xfrm>
            <a:off x="4801896" y="3672509"/>
            <a:ext cx="2341703" cy="1490041"/>
          </a:xfrm>
          <a:prstGeom prst="rect">
            <a:avLst/>
          </a:prstGeom>
          <a:noFill/>
          <a:ln>
            <a:noFill/>
          </a:ln>
        </p:spPr>
      </p:pic>
      <p:pic>
        <p:nvPicPr>
          <p:cNvPr id="316" name="Google Shape;316;p25"/>
          <p:cNvPicPr preferRelativeResize="0"/>
          <p:nvPr/>
        </p:nvPicPr>
        <p:blipFill rotWithShape="1">
          <a:blip r:embed="rId5">
            <a:alphaModFix/>
          </a:blip>
          <a:srcRect b="0" l="0" r="0" t="0"/>
          <a:stretch/>
        </p:blipFill>
        <p:spPr>
          <a:xfrm>
            <a:off x="1998194" y="3672509"/>
            <a:ext cx="2334727" cy="1490041"/>
          </a:xfrm>
          <a:prstGeom prst="rect">
            <a:avLst/>
          </a:prstGeom>
          <a:noFill/>
          <a:ln>
            <a:noFill/>
          </a:ln>
        </p:spPr>
      </p:pic>
      <p:pic>
        <p:nvPicPr>
          <p:cNvPr id="317" name="Google Shape;317;p25"/>
          <p:cNvPicPr preferRelativeResize="0"/>
          <p:nvPr/>
        </p:nvPicPr>
        <p:blipFill rotWithShape="1">
          <a:blip r:embed="rId6">
            <a:alphaModFix/>
          </a:blip>
          <a:srcRect b="0" l="0" r="0" t="0"/>
          <a:stretch/>
        </p:blipFill>
        <p:spPr>
          <a:xfrm>
            <a:off x="1998194" y="1586733"/>
            <a:ext cx="2343879" cy="1482372"/>
          </a:xfrm>
          <a:prstGeom prst="rect">
            <a:avLst/>
          </a:prstGeom>
          <a:noFill/>
          <a:ln>
            <a:noFill/>
          </a:ln>
        </p:spPr>
      </p:pic>
      <p:sp>
        <p:nvSpPr>
          <p:cNvPr id="318" name="Google Shape;318;p25"/>
          <p:cNvSpPr txBox="1"/>
          <p:nvPr/>
        </p:nvSpPr>
        <p:spPr>
          <a:xfrm>
            <a:off x="510733" y="956820"/>
            <a:ext cx="380885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SALUDOS</a:t>
            </a:r>
            <a:endParaRPr b="0" i="0" sz="1400" u="none" cap="none" strike="noStrike">
              <a:solidFill>
                <a:srgbClr val="000000"/>
              </a:solidFill>
              <a:latin typeface="Arial"/>
              <a:ea typeface="Arial"/>
              <a:cs typeface="Arial"/>
              <a:sym typeface="Arial"/>
            </a:endParaRPr>
          </a:p>
        </p:txBody>
      </p:sp>
      <p:sp>
        <p:nvSpPr>
          <p:cNvPr id="319" name="Google Shape;319;p25"/>
          <p:cNvSpPr txBox="1"/>
          <p:nvPr/>
        </p:nvSpPr>
        <p:spPr>
          <a:xfrm>
            <a:off x="1998734" y="1316586"/>
            <a:ext cx="1887693" cy="215444"/>
          </a:xfrm>
          <a:prstGeom prst="rect">
            <a:avLst/>
          </a:prstGeom>
          <a:noFill/>
          <a:ln>
            <a:noFill/>
          </a:ln>
        </p:spPr>
        <p:txBody>
          <a:bodyPr anchorCtr="0" anchor="t" bIns="0" lIns="0" spcFirstLastPara="1" rIns="0" wrap="square" tIns="0">
            <a:spAutoFit/>
          </a:bodyPr>
          <a:lstStyle/>
          <a:p>
            <a:pPr indent="-268288" lvl="0" marL="268288" marR="0" rtl="0" algn="l">
              <a:lnSpc>
                <a:spcPct val="100000"/>
              </a:lnSpc>
              <a:spcBef>
                <a:spcPts val="0"/>
              </a:spcBef>
              <a:spcAft>
                <a:spcPts val="0"/>
              </a:spcAft>
              <a:buClr>
                <a:schemeClr val="dk1"/>
              </a:buClr>
              <a:buSzPts val="1400"/>
              <a:buFont typeface="Calibri"/>
              <a:buAutoNum type="arabicPeriod"/>
            </a:pPr>
            <a:r>
              <a:rPr b="1" i="0" lang="es-PE" sz="1400" u="none" cap="none" strike="noStrike">
                <a:solidFill>
                  <a:schemeClr val="dk1"/>
                </a:solidFill>
                <a:latin typeface="Calibri"/>
                <a:ea typeface="Calibri"/>
                <a:cs typeface="Calibri"/>
                <a:sym typeface="Calibri"/>
              </a:rPr>
              <a:t>Saludos verbal</a:t>
            </a:r>
            <a:endParaRPr b="0" i="0" sz="1400" u="none" cap="none" strike="noStrike">
              <a:solidFill>
                <a:srgbClr val="000000"/>
              </a:solidFill>
              <a:latin typeface="Arial"/>
              <a:ea typeface="Arial"/>
              <a:cs typeface="Arial"/>
              <a:sym typeface="Arial"/>
            </a:endParaRPr>
          </a:p>
        </p:txBody>
      </p:sp>
      <p:sp>
        <p:nvSpPr>
          <p:cNvPr id="320" name="Google Shape;320;p25"/>
          <p:cNvSpPr txBox="1"/>
          <p:nvPr/>
        </p:nvSpPr>
        <p:spPr>
          <a:xfrm>
            <a:off x="1998734" y="3403601"/>
            <a:ext cx="1887693" cy="215444"/>
          </a:xfrm>
          <a:prstGeom prst="rect">
            <a:avLst/>
          </a:prstGeom>
          <a:noFill/>
          <a:ln>
            <a:noFill/>
          </a:ln>
        </p:spPr>
        <p:txBody>
          <a:bodyPr anchorCtr="0" anchor="t" bIns="0" lIns="0" spcFirstLastPara="1" rIns="0" wrap="square" tIns="0">
            <a:spAutoFit/>
          </a:bodyPr>
          <a:lstStyle/>
          <a:p>
            <a:pPr indent="-268288" lvl="0" marL="268288" marR="0" rtl="0" algn="l">
              <a:lnSpc>
                <a:spcPct val="100000"/>
              </a:lnSpc>
              <a:spcBef>
                <a:spcPts val="0"/>
              </a:spcBef>
              <a:spcAft>
                <a:spcPts val="0"/>
              </a:spcAft>
              <a:buClr>
                <a:schemeClr val="dk1"/>
              </a:buClr>
              <a:buSzPts val="1400"/>
              <a:buFont typeface="Calibri"/>
              <a:buAutoNum type="arabicPeriod" startAt="2"/>
            </a:pPr>
            <a:r>
              <a:rPr b="1" i="0" lang="es-PE" sz="1400" u="none" cap="none" strike="noStrike">
                <a:solidFill>
                  <a:schemeClr val="dk1"/>
                </a:solidFill>
                <a:latin typeface="Calibri"/>
                <a:ea typeface="Calibri"/>
                <a:cs typeface="Calibri"/>
                <a:sym typeface="Calibri"/>
              </a:rPr>
              <a:t>Estrechar mano</a:t>
            </a:r>
            <a:endParaRPr b="0" i="0" sz="1400" u="none" cap="none" strike="noStrike">
              <a:solidFill>
                <a:srgbClr val="000000"/>
              </a:solidFill>
              <a:latin typeface="Arial"/>
              <a:ea typeface="Arial"/>
              <a:cs typeface="Arial"/>
              <a:sym typeface="Arial"/>
            </a:endParaRPr>
          </a:p>
        </p:txBody>
      </p:sp>
      <p:sp>
        <p:nvSpPr>
          <p:cNvPr id="321" name="Google Shape;321;p25"/>
          <p:cNvSpPr txBox="1"/>
          <p:nvPr/>
        </p:nvSpPr>
        <p:spPr>
          <a:xfrm>
            <a:off x="4801895" y="1316586"/>
            <a:ext cx="1887693" cy="215444"/>
          </a:xfrm>
          <a:prstGeom prst="rect">
            <a:avLst/>
          </a:prstGeom>
          <a:noFill/>
          <a:ln>
            <a:noFill/>
          </a:ln>
        </p:spPr>
        <p:txBody>
          <a:bodyPr anchorCtr="0" anchor="t" bIns="0" lIns="0" spcFirstLastPara="1" rIns="0" wrap="square" tIns="0">
            <a:spAutoFit/>
          </a:bodyPr>
          <a:lstStyle/>
          <a:p>
            <a:pPr indent="-268288" lvl="0" marL="268288" marR="0" rtl="0" algn="l">
              <a:lnSpc>
                <a:spcPct val="100000"/>
              </a:lnSpc>
              <a:spcBef>
                <a:spcPts val="0"/>
              </a:spcBef>
              <a:spcAft>
                <a:spcPts val="0"/>
              </a:spcAft>
              <a:buClr>
                <a:schemeClr val="dk1"/>
              </a:buClr>
              <a:buSzPts val="1400"/>
              <a:buFont typeface="Calibri"/>
              <a:buAutoNum type="arabicPeriod" startAt="4"/>
            </a:pPr>
            <a:r>
              <a:rPr b="1" i="0" lang="es-PE" sz="1400" u="none" cap="none" strike="noStrike">
                <a:solidFill>
                  <a:schemeClr val="dk1"/>
                </a:solidFill>
                <a:latin typeface="Calibri"/>
                <a:ea typeface="Calibri"/>
                <a:cs typeface="Calibri"/>
                <a:sym typeface="Calibri"/>
              </a:rPr>
              <a:t>Abrazo </a:t>
            </a:r>
            <a:endParaRPr b="0" i="0" sz="1400" u="none" cap="none" strike="noStrike">
              <a:solidFill>
                <a:srgbClr val="000000"/>
              </a:solidFill>
              <a:latin typeface="Arial"/>
              <a:ea typeface="Arial"/>
              <a:cs typeface="Arial"/>
              <a:sym typeface="Arial"/>
            </a:endParaRPr>
          </a:p>
        </p:txBody>
      </p:sp>
      <p:sp>
        <p:nvSpPr>
          <p:cNvPr id="322" name="Google Shape;322;p25"/>
          <p:cNvSpPr txBox="1"/>
          <p:nvPr/>
        </p:nvSpPr>
        <p:spPr>
          <a:xfrm>
            <a:off x="4801895" y="3403601"/>
            <a:ext cx="1887693" cy="215444"/>
          </a:xfrm>
          <a:prstGeom prst="rect">
            <a:avLst/>
          </a:prstGeom>
          <a:noFill/>
          <a:ln>
            <a:noFill/>
          </a:ln>
        </p:spPr>
        <p:txBody>
          <a:bodyPr anchorCtr="0" anchor="t" bIns="0" lIns="0" spcFirstLastPara="1" rIns="0" wrap="square" tIns="0">
            <a:spAutoFit/>
          </a:bodyPr>
          <a:lstStyle/>
          <a:p>
            <a:pPr indent="-268288" lvl="0" marL="268288" marR="0" rtl="0" algn="l">
              <a:lnSpc>
                <a:spcPct val="100000"/>
              </a:lnSpc>
              <a:spcBef>
                <a:spcPts val="0"/>
              </a:spcBef>
              <a:spcAft>
                <a:spcPts val="0"/>
              </a:spcAft>
              <a:buClr>
                <a:schemeClr val="dk1"/>
              </a:buClr>
              <a:buSzPts val="1400"/>
              <a:buFont typeface="Calibri"/>
              <a:buAutoNum type="arabicPeriod" startAt="3"/>
            </a:pPr>
            <a:r>
              <a:rPr b="1" i="0" lang="es-PE" sz="1400" u="none" cap="none" strike="noStrike">
                <a:solidFill>
                  <a:schemeClr val="dk1"/>
                </a:solidFill>
                <a:latin typeface="Calibri"/>
                <a:ea typeface="Calibri"/>
                <a:cs typeface="Calibri"/>
                <a:sym typeface="Calibri"/>
              </a:rPr>
              <a:t>Venia </a:t>
            </a:r>
            <a:endParaRPr b="0" i="0" sz="1400" u="none" cap="none" strike="noStrike">
              <a:solidFill>
                <a:srgbClr val="000000"/>
              </a:solidFill>
              <a:latin typeface="Arial"/>
              <a:ea typeface="Arial"/>
              <a:cs typeface="Arial"/>
              <a:sym typeface="Arial"/>
            </a:endParaRPr>
          </a:p>
        </p:txBody>
      </p:sp>
      <p:sp>
        <p:nvSpPr>
          <p:cNvPr id="323" name="Google Shape;323;p25"/>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40"/>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 name="Google Shape;48;p40"/>
          <p:cNvSpPr txBox="1"/>
          <p:nvPr/>
        </p:nvSpPr>
        <p:spPr>
          <a:xfrm>
            <a:off x="1282298" y="918372"/>
            <a:ext cx="5521727" cy="2154436"/>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PE" sz="1400" u="none" cap="none" strike="noStrike">
                <a:solidFill>
                  <a:srgbClr val="262626"/>
                </a:solidFill>
                <a:latin typeface="Calibri"/>
                <a:ea typeface="Calibri"/>
                <a:cs typeface="Calibri"/>
                <a:sym typeface="Calibri"/>
              </a:rPr>
              <a:t>Durante esta sesión:</a:t>
            </a:r>
            <a:endParaRPr b="1"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65100" lvl="1" marL="177800" marR="0" rtl="0" algn="l">
              <a:lnSpc>
                <a:spcPct val="100000"/>
              </a:lnSpc>
              <a:spcBef>
                <a:spcPts val="0"/>
              </a:spcBef>
              <a:spcAft>
                <a:spcPts val="0"/>
              </a:spcAft>
              <a:buClr>
                <a:srgbClr val="EE4639"/>
              </a:buClr>
              <a:buSzPts val="1600"/>
              <a:buFont typeface="Arial"/>
              <a:buChar char="•"/>
            </a:pPr>
            <a:r>
              <a:rPr b="1" i="0" lang="es-PE" sz="1400" u="none" cap="none" strike="noStrike">
                <a:solidFill>
                  <a:srgbClr val="262626"/>
                </a:solidFill>
                <a:latin typeface="Calibri"/>
                <a:ea typeface="Calibri"/>
                <a:cs typeface="Calibri"/>
                <a:sym typeface="Calibri"/>
              </a:rPr>
              <a:t>Aprenderás</a:t>
            </a:r>
            <a:r>
              <a:rPr b="0" i="0" lang="es-PE" sz="1400" u="none" cap="none" strike="noStrike">
                <a:solidFill>
                  <a:srgbClr val="262626"/>
                </a:solidFill>
                <a:latin typeface="Calibri"/>
                <a:ea typeface="Calibri"/>
                <a:cs typeface="Calibri"/>
                <a:sym typeface="Calibri"/>
              </a:rPr>
              <a:t> sobre el estilo de vida adecuado para que puedas manejar el estrés o disminuirlo.</a:t>
            </a:r>
            <a:endParaRPr/>
          </a:p>
          <a:p>
            <a:pPr indent="-63500" lvl="1" marL="177800" marR="0" rtl="0" algn="l">
              <a:lnSpc>
                <a:spcPct val="100000"/>
              </a:lnSpc>
              <a:spcBef>
                <a:spcPts val="0"/>
              </a:spcBef>
              <a:spcAft>
                <a:spcPts val="0"/>
              </a:spcAft>
              <a:buClr>
                <a:srgbClr val="EE4639"/>
              </a:buClr>
              <a:buSzPts val="1600"/>
              <a:buFont typeface="Arial"/>
              <a:buNone/>
            </a:pPr>
            <a:r>
              <a:t/>
            </a:r>
            <a:endParaRPr b="0" i="0" sz="1400" u="none" cap="none" strike="noStrike">
              <a:solidFill>
                <a:srgbClr val="262626"/>
              </a:solidFill>
              <a:latin typeface="Calibri"/>
              <a:ea typeface="Calibri"/>
              <a:cs typeface="Calibri"/>
              <a:sym typeface="Calibri"/>
            </a:endParaRPr>
          </a:p>
          <a:p>
            <a:pPr indent="-165100" lvl="1" marL="177800" marR="0" rtl="0" algn="l">
              <a:lnSpc>
                <a:spcPct val="100000"/>
              </a:lnSpc>
              <a:spcBef>
                <a:spcPts val="0"/>
              </a:spcBef>
              <a:spcAft>
                <a:spcPts val="0"/>
              </a:spcAft>
              <a:buClr>
                <a:srgbClr val="EE4639"/>
              </a:buClr>
              <a:buSzPts val="1600"/>
              <a:buFont typeface="Arial"/>
              <a:buChar char="•"/>
            </a:pPr>
            <a:r>
              <a:rPr b="1" i="0" lang="es-PE" sz="1400" u="none" cap="none" strike="noStrike">
                <a:solidFill>
                  <a:srgbClr val="262626"/>
                </a:solidFill>
                <a:latin typeface="Calibri"/>
                <a:ea typeface="Calibri"/>
                <a:cs typeface="Calibri"/>
                <a:sym typeface="Calibri"/>
              </a:rPr>
              <a:t>Conocerás</a:t>
            </a:r>
            <a:r>
              <a:rPr b="0" i="0" lang="es-PE" sz="1400" u="none" cap="none" strike="noStrike">
                <a:solidFill>
                  <a:srgbClr val="262626"/>
                </a:solidFill>
                <a:latin typeface="Calibri"/>
                <a:ea typeface="Calibri"/>
                <a:cs typeface="Calibri"/>
                <a:sym typeface="Calibri"/>
              </a:rPr>
              <a:t> sobre lo básico de la buena alimentación, que influirá en tu estado de ánimo y tu salud física y mental.</a:t>
            </a:r>
            <a:endParaRPr/>
          </a:p>
          <a:p>
            <a:pPr indent="-63500" lvl="1" marL="177800" marR="0" rtl="0" algn="l">
              <a:lnSpc>
                <a:spcPct val="100000"/>
              </a:lnSpc>
              <a:spcBef>
                <a:spcPts val="0"/>
              </a:spcBef>
              <a:spcAft>
                <a:spcPts val="0"/>
              </a:spcAft>
              <a:buClr>
                <a:srgbClr val="EE4639"/>
              </a:buClr>
              <a:buSzPts val="1600"/>
              <a:buFont typeface="Arial"/>
              <a:buNone/>
            </a:pPr>
            <a:r>
              <a:t/>
            </a:r>
            <a:endParaRPr b="0" i="0" sz="1400" u="none" cap="none" strike="noStrike">
              <a:solidFill>
                <a:srgbClr val="262626"/>
              </a:solidFill>
              <a:latin typeface="Calibri"/>
              <a:ea typeface="Calibri"/>
              <a:cs typeface="Calibri"/>
              <a:sym typeface="Calibri"/>
            </a:endParaRPr>
          </a:p>
          <a:p>
            <a:pPr indent="-165100" lvl="1" marL="177800" marR="0" rtl="0" algn="l">
              <a:lnSpc>
                <a:spcPct val="100000"/>
              </a:lnSpc>
              <a:spcBef>
                <a:spcPts val="0"/>
              </a:spcBef>
              <a:spcAft>
                <a:spcPts val="0"/>
              </a:spcAft>
              <a:buClr>
                <a:srgbClr val="EE4639"/>
              </a:buClr>
              <a:buSzPts val="1600"/>
              <a:buFont typeface="Arial"/>
              <a:buChar char="•"/>
            </a:pPr>
            <a:r>
              <a:rPr b="1" i="0" lang="es-PE" sz="1400" u="none" cap="none" strike="noStrike">
                <a:solidFill>
                  <a:srgbClr val="262626"/>
                </a:solidFill>
                <a:latin typeface="Calibri"/>
                <a:ea typeface="Calibri"/>
                <a:cs typeface="Calibri"/>
                <a:sym typeface="Calibri"/>
              </a:rPr>
              <a:t>Entenderás</a:t>
            </a:r>
            <a:r>
              <a:rPr b="0" i="0" lang="es-PE" sz="1400" u="none" cap="none" strike="noStrike">
                <a:solidFill>
                  <a:srgbClr val="262626"/>
                </a:solidFill>
                <a:latin typeface="Calibri"/>
                <a:ea typeface="Calibri"/>
                <a:cs typeface="Calibri"/>
                <a:sym typeface="Calibri"/>
              </a:rPr>
              <a:t> la importancia de las actividades físicas, tener tiempos de ocio y dormir lo suficiente para que tu cuerpo descanse.</a:t>
            </a:r>
            <a:endParaRPr/>
          </a:p>
        </p:txBody>
      </p:sp>
      <p:pic>
        <p:nvPicPr>
          <p:cNvPr id="49" name="Google Shape;49;p40"/>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50" name="Google Shape;50;p4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 name="Google Shape;51;p40"/>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52" name="Google Shape;52;p4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 name="Google Shape;53;p4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b="0" l="0" r="0" t="0"/>
          <a:stretch/>
        </p:blipFill>
        <p:spPr>
          <a:xfrm>
            <a:off x="840954" y="949325"/>
            <a:ext cx="7462092" cy="4248150"/>
          </a:xfrm>
          <a:prstGeom prst="rect">
            <a:avLst/>
          </a:prstGeom>
          <a:noFill/>
          <a:ln>
            <a:noFill/>
          </a:ln>
        </p:spPr>
      </p:pic>
      <p:sp>
        <p:nvSpPr>
          <p:cNvPr id="329" name="Google Shape;329;p26"/>
          <p:cNvSpPr txBox="1"/>
          <p:nvPr/>
        </p:nvSpPr>
        <p:spPr>
          <a:xfrm>
            <a:off x="1095284" y="1219748"/>
            <a:ext cx="1677896" cy="619850"/>
          </a:xfrm>
          <a:prstGeom prst="rect">
            <a:avLst/>
          </a:prstGeom>
          <a:noFill/>
          <a:ln>
            <a:noFill/>
          </a:ln>
        </p:spPr>
        <p:txBody>
          <a:bodyPr anchorCtr="0" anchor="t" bIns="0" lIns="0" spcFirstLastPara="1" rIns="0" wrap="square" tIns="0">
            <a:spAutoFit/>
          </a:bodyPr>
          <a:lstStyle/>
          <a:p>
            <a:pPr indent="0" lvl="0" marL="0" marR="0" rtl="0" algn="l">
              <a:lnSpc>
                <a:spcPct val="99166"/>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JO - JO</a:t>
            </a:r>
            <a:endParaRPr b="0" i="0" sz="1400" u="none" cap="none" strike="noStrike">
              <a:solidFill>
                <a:srgbClr val="000000"/>
              </a:solidFill>
              <a:latin typeface="Arial"/>
              <a:ea typeface="Arial"/>
              <a:cs typeface="Arial"/>
              <a:sym typeface="Arial"/>
            </a:endParaRPr>
          </a:p>
          <a:p>
            <a:pPr indent="0" lvl="0" marL="0" marR="0" rtl="0" algn="l">
              <a:lnSpc>
                <a:spcPct val="99166"/>
              </a:lnSpc>
              <a:spcBef>
                <a:spcPts val="0"/>
              </a:spcBef>
              <a:spcAft>
                <a:spcPts val="0"/>
              </a:spcAft>
              <a:buClr>
                <a:srgbClr val="000000"/>
              </a:buClr>
              <a:buSzPts val="2400"/>
              <a:buFont typeface="Arial"/>
              <a:buNone/>
            </a:pPr>
            <a:r>
              <a:rPr b="1" i="0" lang="es-PE" sz="2400" u="none" cap="none" strike="noStrike">
                <a:solidFill>
                  <a:schemeClr val="lt1"/>
                </a:solidFill>
                <a:latin typeface="Calibri"/>
                <a:ea typeface="Calibri"/>
                <a:cs typeface="Calibri"/>
                <a:sym typeface="Calibri"/>
              </a:rPr>
              <a:t>JA - JA – JA</a:t>
            </a:r>
            <a:endParaRPr b="0" i="0" sz="1400" u="none" cap="none" strike="noStrike">
              <a:solidFill>
                <a:srgbClr val="000000"/>
              </a:solidFill>
              <a:latin typeface="Arial"/>
              <a:ea typeface="Arial"/>
              <a:cs typeface="Arial"/>
              <a:sym typeface="Arial"/>
            </a:endParaRPr>
          </a:p>
        </p:txBody>
      </p:sp>
      <p:sp>
        <p:nvSpPr>
          <p:cNvPr id="330" name="Google Shape;330;p26"/>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7"/>
          <p:cNvSpPr txBox="1"/>
          <p:nvPr/>
        </p:nvSpPr>
        <p:spPr>
          <a:xfrm>
            <a:off x="510732" y="956820"/>
            <a:ext cx="8164955" cy="113877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RELAJACIÓN GUIADA</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Es bastante sencilla, ya que se escucha una grabación o la voz de otra persona, que nos va indicando los puntos necesarios para conseguirla. Eso ayuda a que nos concentremos más fácilmente, logrando un estado de relajación con rapidez.</a:t>
            </a:r>
            <a:endParaRPr b="0" i="0" sz="1400" u="none" cap="none" strike="noStrike">
              <a:solidFill>
                <a:srgbClr val="000000"/>
              </a:solidFill>
              <a:latin typeface="Arial"/>
              <a:ea typeface="Arial"/>
              <a:cs typeface="Arial"/>
              <a:sym typeface="Arial"/>
            </a:endParaRPr>
          </a:p>
        </p:txBody>
      </p:sp>
      <p:sp>
        <p:nvSpPr>
          <p:cNvPr id="337" name="Google Shape;337;p27"/>
          <p:cNvSpPr txBox="1"/>
          <p:nvPr/>
        </p:nvSpPr>
        <p:spPr>
          <a:xfrm>
            <a:off x="1005093" y="2364732"/>
            <a:ext cx="5133240" cy="132472"/>
          </a:xfrm>
          <a:prstGeom prst="rect">
            <a:avLst/>
          </a:prstGeom>
          <a:noFill/>
          <a:ln>
            <a:noFill/>
          </a:ln>
        </p:spPr>
        <p:txBody>
          <a:bodyPr anchorCtr="0" anchor="t" bIns="0" lIns="0" spcFirstLastPara="1" rIns="0" wrap="square" tIns="0">
            <a:spAutoFit/>
          </a:bodyPr>
          <a:lstStyle/>
          <a:p>
            <a:pPr indent="-136525" lvl="0" marL="136525" marR="0" rtl="0" algn="l">
              <a:lnSpc>
                <a:spcPct val="80000"/>
              </a:lnSpc>
              <a:spcBef>
                <a:spcPts val="0"/>
              </a:spcBef>
              <a:spcAft>
                <a:spcPts val="0"/>
              </a:spcAft>
              <a:buClr>
                <a:srgbClr val="D01F2E"/>
              </a:buClr>
              <a:buSzPts val="1050"/>
              <a:buFont typeface="Arial"/>
              <a:buChar char="•"/>
            </a:pPr>
            <a:r>
              <a:rPr b="0" i="0" lang="es-PE" sz="1050" u="none" cap="none" strike="noStrike">
                <a:solidFill>
                  <a:srgbClr val="7F7F7F"/>
                </a:solidFill>
                <a:latin typeface="Calibri"/>
                <a:ea typeface="Calibri"/>
                <a:cs typeface="Calibri"/>
                <a:sym typeface="Calibri"/>
              </a:rPr>
              <a:t>https://www.youtube.com/watch?v=Tvb0iK5aP3Y</a:t>
            </a:r>
            <a:endParaRPr b="0" i="0" sz="1400" u="none" cap="none" strike="noStrike">
              <a:solidFill>
                <a:srgbClr val="000000"/>
              </a:solidFill>
              <a:latin typeface="Arial"/>
              <a:ea typeface="Arial"/>
              <a:cs typeface="Arial"/>
              <a:sym typeface="Arial"/>
            </a:endParaRPr>
          </a:p>
        </p:txBody>
      </p:sp>
      <p:pic>
        <p:nvPicPr>
          <p:cNvPr id="338" name="Google Shape;338;p27"/>
          <p:cNvPicPr preferRelativeResize="0"/>
          <p:nvPr/>
        </p:nvPicPr>
        <p:blipFill rotWithShape="1">
          <a:blip r:embed="rId3">
            <a:alphaModFix/>
          </a:blip>
          <a:srcRect b="0" l="0" r="0" t="0"/>
          <a:stretch/>
        </p:blipFill>
        <p:spPr>
          <a:xfrm>
            <a:off x="637992" y="2301306"/>
            <a:ext cx="274045" cy="274045"/>
          </a:xfrm>
          <a:prstGeom prst="rect">
            <a:avLst/>
          </a:prstGeom>
          <a:noFill/>
          <a:ln>
            <a:noFill/>
          </a:ln>
        </p:spPr>
      </p:pic>
      <p:sp>
        <p:nvSpPr>
          <p:cNvPr id="339" name="Google Shape;339;p27"/>
          <p:cNvSpPr/>
          <p:nvPr/>
        </p:nvSpPr>
        <p:spPr>
          <a:xfrm>
            <a:off x="503237" y="376836"/>
            <a:ext cx="543718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ACTIVIDAD FÍSICA, MOMENTOS DE OCIO, DORMIR Y BENEFICIOS DE LA RISA</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45" name="Google Shape;345;p43"/>
          <p:cNvGrpSpPr/>
          <p:nvPr/>
        </p:nvGrpSpPr>
        <p:grpSpPr>
          <a:xfrm>
            <a:off x="2506315" y="2194222"/>
            <a:ext cx="4581728" cy="1326557"/>
            <a:chOff x="2403187" y="2211377"/>
            <a:chExt cx="4581728" cy="1326557"/>
          </a:xfrm>
        </p:grpSpPr>
        <p:sp>
          <p:nvSpPr>
            <p:cNvPr id="346" name="Google Shape;346;p43"/>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a:p>
          </p:txBody>
        </p:sp>
        <p:pic>
          <p:nvPicPr>
            <p:cNvPr id="347" name="Google Shape;347;p43"/>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48" name="Google Shape;348;p43"/>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44"/>
          <p:cNvSpPr txBox="1"/>
          <p:nvPr/>
        </p:nvSpPr>
        <p:spPr>
          <a:xfrm>
            <a:off x="1279545" y="912813"/>
            <a:ext cx="5705454"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Un estilo de vida es una forma de vivir, un conjunto de pautas de comportamientos que pueden modificarse.</a:t>
            </a:r>
            <a:endParaRPr b="0" i="0" sz="1400" u="none" cap="none" strike="noStrike">
              <a:solidFill>
                <a:srgbClr val="000000"/>
              </a:solidFill>
              <a:latin typeface="Calibri"/>
              <a:ea typeface="Calibri"/>
              <a:cs typeface="Calibri"/>
              <a:sym typeface="Calibri"/>
            </a:endParaRPr>
          </a:p>
          <a:p>
            <a:pPr indent="0" lvl="0" marL="952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Un estilo de vida saludable favorece el manejo del estrés.</a:t>
            </a:r>
            <a:endParaRPr b="0" i="0" sz="1400" u="none" cap="none" strike="noStrike">
              <a:solidFill>
                <a:srgbClr val="000000"/>
              </a:solidFill>
              <a:latin typeface="Calibri"/>
              <a:ea typeface="Calibri"/>
              <a:cs typeface="Calibri"/>
              <a:sym typeface="Calibri"/>
            </a:endParaRPr>
          </a:p>
          <a:p>
            <a:pPr indent="0" lvl="0" marL="952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Los hábitos saludables contra el estrés son:</a:t>
            </a:r>
            <a:endParaRPr b="0" i="0" sz="1400" u="none" cap="none" strike="noStrike">
              <a:solidFill>
                <a:srgbClr val="000000"/>
              </a:solidFill>
              <a:latin typeface="Calibri"/>
              <a:ea typeface="Calibri"/>
              <a:cs typeface="Calibri"/>
              <a:sym typeface="Calibri"/>
            </a:endParaRPr>
          </a:p>
          <a:p>
            <a:pPr indent="-171450" lvl="0" marL="180975" marR="0" rtl="0" algn="l">
              <a:lnSpc>
                <a:spcPct val="100000"/>
              </a:lnSpc>
              <a:spcBef>
                <a:spcPts val="0"/>
              </a:spcBef>
              <a:spcAft>
                <a:spcPts val="0"/>
              </a:spcAft>
              <a:buClr>
                <a:srgbClr val="654E98"/>
              </a:buClr>
              <a:buSzPts val="1500"/>
              <a:buFont typeface="Arial"/>
              <a:buChar char="•"/>
            </a:pPr>
            <a:r>
              <a:rPr b="0" i="0" lang="es-PE" sz="1400" u="none" cap="none" strike="noStrike">
                <a:solidFill>
                  <a:srgbClr val="000000"/>
                </a:solidFill>
                <a:latin typeface="Calibri"/>
                <a:ea typeface="Calibri"/>
                <a:cs typeface="Calibri"/>
                <a:sym typeface="Calibri"/>
              </a:rPr>
              <a:t>Alimentación saludable.</a:t>
            </a:r>
            <a:endParaRPr b="0" i="0" sz="1400" u="none" cap="none" strike="noStrike">
              <a:solidFill>
                <a:srgbClr val="000000"/>
              </a:solidFill>
              <a:latin typeface="Calibri"/>
              <a:ea typeface="Calibri"/>
              <a:cs typeface="Calibri"/>
              <a:sym typeface="Calibri"/>
            </a:endParaRPr>
          </a:p>
          <a:p>
            <a:pPr indent="-171450" lvl="0" marL="180975" marR="0" rtl="0" algn="l">
              <a:lnSpc>
                <a:spcPct val="100000"/>
              </a:lnSpc>
              <a:spcBef>
                <a:spcPts val="0"/>
              </a:spcBef>
              <a:spcAft>
                <a:spcPts val="0"/>
              </a:spcAft>
              <a:buClr>
                <a:srgbClr val="654E98"/>
              </a:buClr>
              <a:buSzPts val="1500"/>
              <a:buFont typeface="Arial"/>
              <a:buChar char="•"/>
            </a:pPr>
            <a:r>
              <a:rPr b="0" i="0" lang="es-PE" sz="1400" u="none" cap="none" strike="noStrike">
                <a:solidFill>
                  <a:srgbClr val="000000"/>
                </a:solidFill>
                <a:latin typeface="Calibri"/>
                <a:ea typeface="Calibri"/>
                <a:cs typeface="Calibri"/>
                <a:sym typeface="Calibri"/>
              </a:rPr>
              <a:t>Actividad física.</a:t>
            </a:r>
            <a:endParaRPr b="0" i="0" sz="1400" u="none" cap="none" strike="noStrike">
              <a:solidFill>
                <a:srgbClr val="000000"/>
              </a:solidFill>
              <a:latin typeface="Calibri"/>
              <a:ea typeface="Calibri"/>
              <a:cs typeface="Calibri"/>
              <a:sym typeface="Calibri"/>
            </a:endParaRPr>
          </a:p>
          <a:p>
            <a:pPr indent="-171450" lvl="0" marL="180975" marR="0" rtl="0" algn="l">
              <a:lnSpc>
                <a:spcPct val="100000"/>
              </a:lnSpc>
              <a:spcBef>
                <a:spcPts val="0"/>
              </a:spcBef>
              <a:spcAft>
                <a:spcPts val="0"/>
              </a:spcAft>
              <a:buClr>
                <a:srgbClr val="654E98"/>
              </a:buClr>
              <a:buSzPts val="1500"/>
              <a:buFont typeface="Arial"/>
              <a:buChar char="•"/>
            </a:pPr>
            <a:r>
              <a:rPr b="0" i="0" lang="es-PE" sz="1400" u="none" cap="none" strike="noStrike">
                <a:solidFill>
                  <a:srgbClr val="000000"/>
                </a:solidFill>
                <a:latin typeface="Calibri"/>
                <a:ea typeface="Calibri"/>
                <a:cs typeface="Calibri"/>
                <a:sym typeface="Calibri"/>
              </a:rPr>
              <a:t>Momentos de ocio.</a:t>
            </a:r>
            <a:endParaRPr b="0" i="0" sz="1400" u="none" cap="none" strike="noStrike">
              <a:solidFill>
                <a:srgbClr val="000000"/>
              </a:solidFill>
              <a:latin typeface="Calibri"/>
              <a:ea typeface="Calibri"/>
              <a:cs typeface="Calibri"/>
              <a:sym typeface="Calibri"/>
            </a:endParaRPr>
          </a:p>
          <a:p>
            <a:pPr indent="-171450" lvl="0" marL="180975" marR="0" rtl="0" algn="l">
              <a:lnSpc>
                <a:spcPct val="100000"/>
              </a:lnSpc>
              <a:spcBef>
                <a:spcPts val="0"/>
              </a:spcBef>
              <a:spcAft>
                <a:spcPts val="0"/>
              </a:spcAft>
              <a:buClr>
                <a:srgbClr val="654E98"/>
              </a:buClr>
              <a:buSzPts val="1500"/>
              <a:buFont typeface="Arial"/>
              <a:buChar char="•"/>
            </a:pPr>
            <a:r>
              <a:rPr b="0" i="0" lang="es-PE" sz="1400" u="none" cap="none" strike="noStrike">
                <a:solidFill>
                  <a:srgbClr val="000000"/>
                </a:solidFill>
                <a:latin typeface="Calibri"/>
                <a:ea typeface="Calibri"/>
                <a:cs typeface="Calibri"/>
                <a:sym typeface="Calibri"/>
              </a:rPr>
              <a:t>Reír </a:t>
            </a:r>
            <a:endParaRPr b="0" i="0" sz="1400" u="none" cap="none" strike="noStrike">
              <a:solidFill>
                <a:srgbClr val="000000"/>
              </a:solidFill>
              <a:latin typeface="Calibri"/>
              <a:ea typeface="Calibri"/>
              <a:cs typeface="Calibri"/>
              <a:sym typeface="Calibri"/>
            </a:endParaRPr>
          </a:p>
        </p:txBody>
      </p:sp>
      <p:pic>
        <p:nvPicPr>
          <p:cNvPr id="356" name="Google Shape;356;p44"/>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57" name="Google Shape;357;p44"/>
          <p:cNvPicPr preferRelativeResize="0"/>
          <p:nvPr/>
        </p:nvPicPr>
        <p:blipFill rotWithShape="1">
          <a:blip r:embed="rId3">
            <a:alphaModFix/>
          </a:blip>
          <a:srcRect b="0" l="0" r="0" t="0"/>
          <a:stretch/>
        </p:blipFill>
        <p:spPr>
          <a:xfrm>
            <a:off x="1011260" y="1604642"/>
            <a:ext cx="114138" cy="117546"/>
          </a:xfrm>
          <a:prstGeom prst="rect">
            <a:avLst/>
          </a:prstGeom>
          <a:noFill/>
          <a:ln>
            <a:noFill/>
          </a:ln>
        </p:spPr>
      </p:pic>
      <p:sp>
        <p:nvSpPr>
          <p:cNvPr id="358" name="Google Shape;358;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9" name="Google Shape;359;p44"/>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60" name="Google Shape;360;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a:p>
        </p:txBody>
      </p:sp>
      <p:pic>
        <p:nvPicPr>
          <p:cNvPr id="361" name="Google Shape;361;p44"/>
          <p:cNvPicPr preferRelativeResize="0"/>
          <p:nvPr/>
        </p:nvPicPr>
        <p:blipFill rotWithShape="1">
          <a:blip r:embed="rId3">
            <a:alphaModFix/>
          </a:blip>
          <a:srcRect b="0" l="0" r="0" t="0"/>
          <a:stretch/>
        </p:blipFill>
        <p:spPr>
          <a:xfrm>
            <a:off x="1011260" y="2018529"/>
            <a:ext cx="114138" cy="1175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7" name="Google Shape;367;p4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2"/>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ESTILO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DE VIDA</a:t>
            </a:r>
            <a:endParaRPr b="1" i="0" sz="2800" u="none" cap="none" strike="noStrike">
              <a:solidFill>
                <a:schemeClr val="lt1"/>
              </a:solidFill>
              <a:latin typeface="Arial"/>
              <a:ea typeface="Arial"/>
              <a:cs typeface="Arial"/>
              <a:sym typeface="Arial"/>
            </a:endParaRPr>
          </a:p>
        </p:txBody>
      </p:sp>
      <p:pic>
        <p:nvPicPr>
          <p:cNvPr id="61" name="Google Shape;61;p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p:nvPr/>
        </p:nvSpPr>
        <p:spPr>
          <a:xfrm>
            <a:off x="1766975" y="1885950"/>
            <a:ext cx="5610049" cy="1145503"/>
          </a:xfrm>
          <a:prstGeom prst="roundRect">
            <a:avLst>
              <a:gd fmla="val 14971" name="adj"/>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PE" sz="1800" u="none" cap="none" strike="noStrike">
                <a:solidFill>
                  <a:schemeClr val="dk1"/>
                </a:solidFill>
                <a:latin typeface="Calibri"/>
                <a:ea typeface="Calibri"/>
                <a:cs typeface="Calibri"/>
                <a:sym typeface="Calibri"/>
              </a:rPr>
              <a:t>¿Consideras que un </a:t>
            </a:r>
            <a:r>
              <a:rPr b="1" i="0" lang="es-PE" sz="1800" u="none" cap="none" strike="noStrike">
                <a:solidFill>
                  <a:schemeClr val="dk1"/>
                </a:solidFill>
                <a:latin typeface="Calibri"/>
                <a:ea typeface="Calibri"/>
                <a:cs typeface="Calibri"/>
                <a:sym typeface="Calibri"/>
              </a:rPr>
              <a:t>estilo de vida adecuado </a:t>
            </a:r>
            <a:br>
              <a:rPr b="1" i="0" lang="es-PE" sz="1800" u="none" cap="none" strike="noStrike">
                <a:solidFill>
                  <a:schemeClr val="dk1"/>
                </a:solidFill>
                <a:latin typeface="Calibri"/>
                <a:ea typeface="Calibri"/>
                <a:cs typeface="Calibri"/>
                <a:sym typeface="Calibri"/>
              </a:rPr>
            </a:br>
            <a:r>
              <a:rPr lang="es-PE" sz="1800">
                <a:solidFill>
                  <a:schemeClr val="dk1"/>
                </a:solidFill>
                <a:latin typeface="Calibri"/>
                <a:ea typeface="Calibri"/>
                <a:cs typeface="Calibri"/>
                <a:sym typeface="Calibri"/>
              </a:rPr>
              <a:t>s</a:t>
            </a:r>
            <a:r>
              <a:rPr lang="es-PE" sz="1800">
                <a:solidFill>
                  <a:schemeClr val="dk1"/>
                </a:solidFill>
                <a:latin typeface="Calibri"/>
                <a:ea typeface="Calibri"/>
                <a:cs typeface="Calibri"/>
                <a:sym typeface="Calibri"/>
              </a:rPr>
              <a:t>irve</a:t>
            </a:r>
            <a:r>
              <a:rPr b="0" i="0" lang="es-PE" sz="1800" u="none" cap="none" strike="noStrike">
                <a:solidFill>
                  <a:schemeClr val="dk1"/>
                </a:solidFill>
                <a:latin typeface="Calibri"/>
                <a:ea typeface="Calibri"/>
                <a:cs typeface="Calibri"/>
                <a:sym typeface="Calibri"/>
              </a:rPr>
              <a:t> para manejar el estrés?</a:t>
            </a:r>
            <a:endParaRPr b="0" i="0" sz="1600" u="none" cap="none" strike="noStrike">
              <a:solidFill>
                <a:srgbClr val="000000"/>
              </a:solidFill>
              <a:latin typeface="Arial"/>
              <a:ea typeface="Arial"/>
              <a:cs typeface="Arial"/>
              <a:sym typeface="Arial"/>
            </a:endParaRPr>
          </a:p>
        </p:txBody>
      </p:sp>
      <p:sp>
        <p:nvSpPr>
          <p:cNvPr id="67" name="Google Shape;67;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ESTILO DE VIDA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p:nvPr/>
        </p:nvSpPr>
        <p:spPr>
          <a:xfrm>
            <a:off x="3019328" y="4722830"/>
            <a:ext cx="3105345" cy="387768"/>
          </a:xfrm>
          <a:custGeom>
            <a:rect b="b" l="l" r="r" t="t"/>
            <a:pathLst>
              <a:path extrusionOk="0" h="776336" w="3105345">
                <a:moveTo>
                  <a:pt x="0" y="0"/>
                </a:moveTo>
                <a:lnTo>
                  <a:pt x="3105345" y="0"/>
                </a:lnTo>
                <a:lnTo>
                  <a:pt x="3105345" y="776336"/>
                </a:lnTo>
                <a:lnTo>
                  <a:pt x="0" y="776336"/>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ESTILO DE VIDA</a:t>
            </a:r>
            <a:endParaRPr b="0" i="0" sz="1400" u="none" cap="none" strike="noStrike">
              <a:solidFill>
                <a:srgbClr val="000000"/>
              </a:solidFill>
              <a:latin typeface="Arial"/>
              <a:ea typeface="Arial"/>
              <a:cs typeface="Arial"/>
              <a:sym typeface="Arial"/>
            </a:endParaRPr>
          </a:p>
        </p:txBody>
      </p:sp>
      <p:grpSp>
        <p:nvGrpSpPr>
          <p:cNvPr id="74" name="Google Shape;74;p4"/>
          <p:cNvGrpSpPr/>
          <p:nvPr/>
        </p:nvGrpSpPr>
        <p:grpSpPr>
          <a:xfrm>
            <a:off x="2855570" y="1295611"/>
            <a:ext cx="3432861" cy="3238682"/>
            <a:chOff x="2760549" y="1116320"/>
            <a:chExt cx="3622902" cy="3417973"/>
          </a:xfrm>
        </p:grpSpPr>
        <p:sp>
          <p:nvSpPr>
            <p:cNvPr id="75" name="Google Shape;75;p4"/>
            <p:cNvSpPr/>
            <p:nvPr/>
          </p:nvSpPr>
          <p:spPr>
            <a:xfrm>
              <a:off x="2902878" y="1271980"/>
              <a:ext cx="3338245" cy="1098304"/>
            </a:xfrm>
            <a:prstGeom prst="ellipse">
              <a:avLst/>
            </a:prstGeom>
            <a:solidFill>
              <a:srgbClr val="009FA7">
                <a:alpha val="37254"/>
              </a:srgbClr>
            </a:solidFill>
            <a:ln cap="flat" cmpd="sng" w="28575">
              <a:solidFill>
                <a:srgbClr val="009FA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 name="Google Shape;76;p4"/>
            <p:cNvSpPr/>
            <p:nvPr/>
          </p:nvSpPr>
          <p:spPr>
            <a:xfrm>
              <a:off x="4050617" y="2448495"/>
              <a:ext cx="1164504" cy="1103208"/>
            </a:xfrm>
            <a:custGeom>
              <a:rect b="b" l="l" r="r" t="t"/>
              <a:pathLst>
                <a:path extrusionOk="0" h="1164504" w="1164504">
                  <a:moveTo>
                    <a:pt x="0" y="582252"/>
                  </a:moveTo>
                  <a:cubicBezTo>
                    <a:pt x="0" y="260683"/>
                    <a:pt x="260683" y="0"/>
                    <a:pt x="582252" y="0"/>
                  </a:cubicBezTo>
                  <a:cubicBezTo>
                    <a:pt x="903821" y="0"/>
                    <a:pt x="1164504" y="260683"/>
                    <a:pt x="1164504" y="582252"/>
                  </a:cubicBezTo>
                  <a:cubicBezTo>
                    <a:pt x="1164504" y="903821"/>
                    <a:pt x="903821" y="1164504"/>
                    <a:pt x="582252" y="1164504"/>
                  </a:cubicBezTo>
                  <a:cubicBezTo>
                    <a:pt x="260683" y="1164504"/>
                    <a:pt x="0" y="903821"/>
                    <a:pt x="0" y="582252"/>
                  </a:cubicBezTo>
                  <a:close/>
                </a:path>
              </a:pathLst>
            </a:custGeom>
            <a:solidFill>
              <a:srgbClr val="772978"/>
            </a:solidFill>
            <a:ln>
              <a:noFill/>
            </a:ln>
          </p:spPr>
          <p:txBody>
            <a:bodyPr anchorCtr="0" anchor="ctr" bIns="193375" lIns="193375" spcFirstLastPara="1" rIns="193375" wrap="square" tIns="193375">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No son fijas</a:t>
              </a:r>
              <a:endParaRPr b="0" i="0" sz="1400" u="none" cap="none" strike="noStrike">
                <a:solidFill>
                  <a:srgbClr val="000000"/>
                </a:solidFill>
                <a:latin typeface="Arial"/>
                <a:ea typeface="Arial"/>
                <a:cs typeface="Arial"/>
                <a:sym typeface="Arial"/>
              </a:endParaRPr>
            </a:p>
          </p:txBody>
        </p:sp>
        <p:sp>
          <p:nvSpPr>
            <p:cNvPr id="77" name="Google Shape;77;p4"/>
            <p:cNvSpPr/>
            <p:nvPr/>
          </p:nvSpPr>
          <p:spPr>
            <a:xfrm>
              <a:off x="3311619" y="1518296"/>
              <a:ext cx="1164504" cy="1103208"/>
            </a:xfrm>
            <a:custGeom>
              <a:rect b="b" l="l" r="r" t="t"/>
              <a:pathLst>
                <a:path extrusionOk="0" h="1164504" w="1164504">
                  <a:moveTo>
                    <a:pt x="0" y="582252"/>
                  </a:moveTo>
                  <a:cubicBezTo>
                    <a:pt x="0" y="260683"/>
                    <a:pt x="260683" y="0"/>
                    <a:pt x="582252" y="0"/>
                  </a:cubicBezTo>
                  <a:cubicBezTo>
                    <a:pt x="903821" y="0"/>
                    <a:pt x="1164504" y="260683"/>
                    <a:pt x="1164504" y="582252"/>
                  </a:cubicBezTo>
                  <a:cubicBezTo>
                    <a:pt x="1164504" y="903821"/>
                    <a:pt x="903821" y="1164504"/>
                    <a:pt x="582252" y="1164504"/>
                  </a:cubicBezTo>
                  <a:cubicBezTo>
                    <a:pt x="260683" y="1164504"/>
                    <a:pt x="0" y="903821"/>
                    <a:pt x="0" y="582252"/>
                  </a:cubicBezTo>
                  <a:close/>
                </a:path>
              </a:pathLst>
            </a:custGeom>
            <a:solidFill>
              <a:srgbClr val="96AD00"/>
            </a:solidFill>
            <a:ln>
              <a:noFill/>
            </a:ln>
          </p:spPr>
          <p:txBody>
            <a:bodyPr anchorCtr="0" anchor="ctr" bIns="193375" lIns="193375" spcFirstLastPara="1" rIns="193375" wrap="square" tIns="193375">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Persona o grupo</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4615120" y="1402161"/>
              <a:ext cx="1164504" cy="1103208"/>
            </a:xfrm>
            <a:custGeom>
              <a:rect b="b" l="l" r="r" t="t"/>
              <a:pathLst>
                <a:path extrusionOk="0" h="1164504" w="1164504">
                  <a:moveTo>
                    <a:pt x="0" y="582252"/>
                  </a:moveTo>
                  <a:cubicBezTo>
                    <a:pt x="0" y="260683"/>
                    <a:pt x="260683" y="0"/>
                    <a:pt x="582252" y="0"/>
                  </a:cubicBezTo>
                  <a:cubicBezTo>
                    <a:pt x="903821" y="0"/>
                    <a:pt x="1164504" y="260683"/>
                    <a:pt x="1164504" y="582252"/>
                  </a:cubicBezTo>
                  <a:cubicBezTo>
                    <a:pt x="1164504" y="903821"/>
                    <a:pt x="903821" y="1164504"/>
                    <a:pt x="582252" y="1164504"/>
                  </a:cubicBezTo>
                  <a:cubicBezTo>
                    <a:pt x="260683" y="1164504"/>
                    <a:pt x="0" y="903821"/>
                    <a:pt x="0" y="582252"/>
                  </a:cubicBezTo>
                  <a:close/>
                </a:path>
              </a:pathLst>
            </a:custGeom>
            <a:solidFill>
              <a:srgbClr val="D30B43"/>
            </a:solidFill>
            <a:ln>
              <a:noFill/>
            </a:ln>
          </p:spPr>
          <p:txBody>
            <a:bodyPr anchorCtr="0" anchor="ctr" bIns="193375" lIns="193375" spcFirstLastPara="1" rIns="193375" wrap="square" tIns="193375">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Forma de vivir</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2760549" y="1116320"/>
              <a:ext cx="3622902" cy="2834659"/>
            </a:xfrm>
            <a:custGeom>
              <a:rect b="b" l="l" r="r" t="t"/>
              <a:pathLst>
                <a:path extrusionOk="0" h="120000" w="12000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695" y="30000"/>
                  </a:moveTo>
                  <a:lnTo>
                    <a:pt x="4695" y="30000"/>
                  </a:lnTo>
                  <a:cubicBezTo>
                    <a:pt x="4695" y="43255"/>
                    <a:pt x="29456" y="54000"/>
                    <a:pt x="60000" y="54000"/>
                  </a:cubicBezTo>
                  <a:cubicBezTo>
                    <a:pt x="90544" y="54000"/>
                    <a:pt x="115305" y="43255"/>
                    <a:pt x="115305" y="30000"/>
                  </a:cubicBezTo>
                  <a:cubicBezTo>
                    <a:pt x="115305" y="16745"/>
                    <a:pt x="90544" y="6000"/>
                    <a:pt x="60000" y="6000"/>
                  </a:cubicBezTo>
                  <a:cubicBezTo>
                    <a:pt x="29456" y="6000"/>
                    <a:pt x="4695" y="16745"/>
                    <a:pt x="4695" y="30000"/>
                  </a:cubicBezTo>
                  <a:close/>
                </a:path>
              </a:pathLst>
            </a:custGeom>
            <a:solidFill>
              <a:srgbClr val="009FA7">
                <a:alpha val="33333"/>
              </a:srgbClr>
            </a:solidFill>
            <a:ln cap="flat" cmpd="sng" w="9525">
              <a:solidFill>
                <a:srgbClr val="92C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a:off x="4320373" y="4062950"/>
              <a:ext cx="503255" cy="471343"/>
            </a:xfrm>
            <a:prstGeom prst="downArrow">
              <a:avLst>
                <a:gd fmla="val 50000" name="adj1"/>
                <a:gd fmla="val 50000" name="adj2"/>
              </a:avLst>
            </a:prstGeom>
            <a:solidFill>
              <a:srgbClr val="9791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1" name="Google Shape;81;p4"/>
          <p:cNvSpPr/>
          <p:nvPr/>
        </p:nvSpPr>
        <p:spPr>
          <a:xfrm>
            <a:off x="512665" y="958752"/>
            <a:ext cx="305066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¿QUÉ ES EL ESTILO DE VIDA?</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ESTILO DE VIDA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9" name="Google Shape;89;p4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
        <p:nvSpPr>
          <p:cNvPr id="90" name="Google Shape;90;p41"/>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BUENA </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ALIMENTACIÓN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p:nvPr/>
        </p:nvSpPr>
        <p:spPr>
          <a:xfrm>
            <a:off x="512665" y="958752"/>
            <a:ext cx="305066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BUENA ALIMENTACIÓN</a:t>
            </a:r>
            <a:endParaRPr b="0" i="0" sz="1400" u="none" cap="none" strike="noStrike">
              <a:solidFill>
                <a:srgbClr val="000000"/>
              </a:solidFill>
              <a:latin typeface="Arial"/>
              <a:ea typeface="Arial"/>
              <a:cs typeface="Arial"/>
              <a:sym typeface="Arial"/>
            </a:endParaRPr>
          </a:p>
        </p:txBody>
      </p:sp>
      <p:pic>
        <p:nvPicPr>
          <p:cNvPr id="97" name="Google Shape;97;p5"/>
          <p:cNvPicPr preferRelativeResize="0"/>
          <p:nvPr/>
        </p:nvPicPr>
        <p:blipFill rotWithShape="1">
          <a:blip r:embed="rId3">
            <a:alphaModFix/>
          </a:blip>
          <a:srcRect b="0" l="0" r="0" t="0"/>
          <a:stretch/>
        </p:blipFill>
        <p:spPr>
          <a:xfrm>
            <a:off x="4562573" y="1479371"/>
            <a:ext cx="4304907" cy="3671887"/>
          </a:xfrm>
          <a:prstGeom prst="rect">
            <a:avLst/>
          </a:prstGeom>
          <a:noFill/>
          <a:ln>
            <a:noFill/>
          </a:ln>
        </p:spPr>
      </p:pic>
      <p:sp>
        <p:nvSpPr>
          <p:cNvPr id="98" name="Google Shape;98;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BUENA ALIMENTACIÓN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p:nvPr/>
        </p:nvSpPr>
        <p:spPr>
          <a:xfrm>
            <a:off x="512665" y="958752"/>
            <a:ext cx="305066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BUENA ALIMENTACIÓN</a:t>
            </a:r>
            <a:endParaRPr b="0" i="0" sz="1400" u="none" cap="none" strike="noStrike">
              <a:solidFill>
                <a:srgbClr val="000000"/>
              </a:solidFill>
              <a:latin typeface="Arial"/>
              <a:ea typeface="Arial"/>
              <a:cs typeface="Arial"/>
              <a:sym typeface="Arial"/>
            </a:endParaRPr>
          </a:p>
        </p:txBody>
      </p:sp>
      <p:pic>
        <p:nvPicPr>
          <p:cNvPr id="105" name="Google Shape;105;p6"/>
          <p:cNvPicPr preferRelativeResize="0"/>
          <p:nvPr/>
        </p:nvPicPr>
        <p:blipFill rotWithShape="1">
          <a:blip r:embed="rId3">
            <a:alphaModFix/>
          </a:blip>
          <a:srcRect b="0" l="0" r="0" t="0"/>
          <a:stretch/>
        </p:blipFill>
        <p:spPr>
          <a:xfrm>
            <a:off x="4562573" y="1479371"/>
            <a:ext cx="4304907" cy="3671887"/>
          </a:xfrm>
          <a:prstGeom prst="rect">
            <a:avLst/>
          </a:prstGeom>
          <a:noFill/>
          <a:ln>
            <a:noFill/>
          </a:ln>
        </p:spPr>
      </p:pic>
      <p:pic>
        <p:nvPicPr>
          <p:cNvPr id="106" name="Google Shape;106;p6"/>
          <p:cNvPicPr preferRelativeResize="0"/>
          <p:nvPr/>
        </p:nvPicPr>
        <p:blipFill rotWithShape="1">
          <a:blip r:embed="rId4">
            <a:alphaModFix/>
          </a:blip>
          <a:srcRect b="0" l="0" r="0" t="0"/>
          <a:stretch/>
        </p:blipFill>
        <p:spPr>
          <a:xfrm>
            <a:off x="1219722" y="1339930"/>
            <a:ext cx="2767818" cy="3867890"/>
          </a:xfrm>
          <a:prstGeom prst="rect">
            <a:avLst/>
          </a:prstGeom>
          <a:noFill/>
          <a:ln>
            <a:noFill/>
          </a:ln>
        </p:spPr>
      </p:pic>
      <p:sp>
        <p:nvSpPr>
          <p:cNvPr id="107" name="Google Shape;107;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BUENA ALIMENTACIÓN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